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handoutMasterIdLst>
    <p:handoutMasterId r:id="rId33"/>
  </p:handoutMasterIdLst>
  <p:sldIdLst>
    <p:sldId id="287" r:id="rId2"/>
    <p:sldId id="257" r:id="rId3"/>
    <p:sldId id="297" r:id="rId4"/>
    <p:sldId id="295" r:id="rId5"/>
    <p:sldId id="289" r:id="rId6"/>
    <p:sldId id="298" r:id="rId7"/>
    <p:sldId id="300" r:id="rId8"/>
    <p:sldId id="302" r:id="rId9"/>
    <p:sldId id="315" r:id="rId10"/>
    <p:sldId id="303" r:id="rId11"/>
    <p:sldId id="321" r:id="rId12"/>
    <p:sldId id="322" r:id="rId13"/>
    <p:sldId id="323" r:id="rId14"/>
    <p:sldId id="316" r:id="rId15"/>
    <p:sldId id="318" r:id="rId16"/>
    <p:sldId id="319" r:id="rId17"/>
    <p:sldId id="324" r:id="rId18"/>
    <p:sldId id="304" r:id="rId19"/>
    <p:sldId id="327" r:id="rId20"/>
    <p:sldId id="305" r:id="rId21"/>
    <p:sldId id="325" r:id="rId22"/>
    <p:sldId id="299" r:id="rId23"/>
    <p:sldId id="313" r:id="rId24"/>
    <p:sldId id="314" r:id="rId25"/>
    <p:sldId id="326" r:id="rId26"/>
    <p:sldId id="306" r:id="rId27"/>
    <p:sldId id="320" r:id="rId28"/>
    <p:sldId id="307" r:id="rId29"/>
    <p:sldId id="312" r:id="rId30"/>
    <p:sldId id="310" r:id="rId31"/>
    <p:sldId id="276" r:id="rId32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06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d-fl\Desktop\Proyecto\Documentos\Resultado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C" dirty="0"/>
              <a:t>Analisis de Resultados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C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Hoja1!$A$5</c:f>
              <c:strCache>
                <c:ptCount val="1"/>
                <c:pt idx="0">
                  <c:v>V. Inversion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Hoja1!$B$3:$I$3</c:f>
              <c:strCache>
                <c:ptCount val="8"/>
                <c:pt idx="0">
                  <c:v>R. Lineal</c:v>
                </c:pt>
                <c:pt idx="2">
                  <c:v>R. Logistica</c:v>
                </c:pt>
                <c:pt idx="3">
                  <c:v>R. Polynomial</c:v>
                </c:pt>
                <c:pt idx="4">
                  <c:v>Bayesiano</c:v>
                </c:pt>
                <c:pt idx="5">
                  <c:v>Arbol DD</c:v>
                </c:pt>
                <c:pt idx="6">
                  <c:v>k-NN</c:v>
                </c:pt>
                <c:pt idx="7">
                  <c:v>SVM</c:v>
                </c:pt>
              </c:strCache>
              <c:extLst/>
            </c:strRef>
          </c:cat>
          <c:val>
            <c:numRef>
              <c:f>Hoja1!$B$5:$I$5</c:f>
              <c:numCache>
                <c:formatCode>0.00%</c:formatCode>
                <c:ptCount val="8"/>
                <c:pt idx="0">
                  <c:v>0.17</c:v>
                </c:pt>
                <c:pt idx="1">
                  <c:v>0.51239999999999997</c:v>
                </c:pt>
                <c:pt idx="3">
                  <c:v>-5.33E-2</c:v>
                </c:pt>
                <c:pt idx="5">
                  <c:v>-1.2E-2</c:v>
                </c:pt>
                <c:pt idx="7">
                  <c:v>-1E-4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DB-4DB5-BEC2-1769A0785BC0}"/>
            </c:ext>
          </c:extLst>
        </c:ser>
        <c:ser>
          <c:idx val="1"/>
          <c:order val="1"/>
          <c:tx>
            <c:strRef>
              <c:f>Hoja1!$A$6</c:f>
              <c:strCache>
                <c:ptCount val="1"/>
                <c:pt idx="0">
                  <c:v>V. Inversion (Normalizado)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Hoja1!$B$3:$I$3</c:f>
              <c:strCache>
                <c:ptCount val="8"/>
                <c:pt idx="0">
                  <c:v>R. Lineal</c:v>
                </c:pt>
                <c:pt idx="2">
                  <c:v>R. Logistica</c:v>
                </c:pt>
                <c:pt idx="3">
                  <c:v>R. Polynomial</c:v>
                </c:pt>
                <c:pt idx="4">
                  <c:v>Bayesiano</c:v>
                </c:pt>
                <c:pt idx="5">
                  <c:v>Arbol DD</c:v>
                </c:pt>
                <c:pt idx="6">
                  <c:v>k-NN</c:v>
                </c:pt>
                <c:pt idx="7">
                  <c:v>SVM</c:v>
                </c:pt>
              </c:strCache>
              <c:extLst/>
            </c:strRef>
          </c:cat>
          <c:val>
            <c:numRef>
              <c:f>Hoja1!$B$6:$I$6</c:f>
              <c:numCache>
                <c:formatCode>0.00%</c:formatCode>
                <c:ptCount val="8"/>
                <c:pt idx="0">
                  <c:v>0.25</c:v>
                </c:pt>
                <c:pt idx="1">
                  <c:v>0.51</c:v>
                </c:pt>
                <c:pt idx="5">
                  <c:v>0.19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ADB-4DB5-BEC2-1769A0785BC0}"/>
            </c:ext>
          </c:extLst>
        </c:ser>
        <c:ser>
          <c:idx val="2"/>
          <c:order val="2"/>
          <c:tx>
            <c:strRef>
              <c:f>Hoja1!$A$7</c:f>
              <c:strCache>
                <c:ptCount val="1"/>
                <c:pt idx="0">
                  <c:v>Cant. Computadores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Hoja1!$B$3:$I$3</c:f>
              <c:strCache>
                <c:ptCount val="8"/>
                <c:pt idx="0">
                  <c:v>R. Lineal</c:v>
                </c:pt>
                <c:pt idx="2">
                  <c:v>R. Logistica</c:v>
                </c:pt>
                <c:pt idx="3">
                  <c:v>R. Polynomial</c:v>
                </c:pt>
                <c:pt idx="4">
                  <c:v>Bayesiano</c:v>
                </c:pt>
                <c:pt idx="5">
                  <c:v>Arbol DD</c:v>
                </c:pt>
                <c:pt idx="6">
                  <c:v>k-NN</c:v>
                </c:pt>
                <c:pt idx="7">
                  <c:v>SVM</c:v>
                </c:pt>
              </c:strCache>
              <c:extLst/>
            </c:strRef>
          </c:cat>
          <c:val>
            <c:numRef>
              <c:f>Hoja1!$B$7:$I$7</c:f>
              <c:numCache>
                <c:formatCode>0.00%</c:formatCode>
                <c:ptCount val="8"/>
                <c:pt idx="0">
                  <c:v>0.38</c:v>
                </c:pt>
                <c:pt idx="1">
                  <c:v>0.35</c:v>
                </c:pt>
                <c:pt idx="5">
                  <c:v>-0.75</c:v>
                </c:pt>
                <c:pt idx="7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ADB-4DB5-BEC2-1769A0785BC0}"/>
            </c:ext>
          </c:extLst>
        </c:ser>
        <c:ser>
          <c:idx val="3"/>
          <c:order val="3"/>
          <c:tx>
            <c:strRef>
              <c:f>Hoja1!$A$8</c:f>
              <c:strCache>
                <c:ptCount val="1"/>
                <c:pt idx="0">
                  <c:v>Personal conoce TIC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Hoja1!$B$3:$I$3</c:f>
              <c:strCache>
                <c:ptCount val="8"/>
                <c:pt idx="0">
                  <c:v>R. Lineal</c:v>
                </c:pt>
                <c:pt idx="2">
                  <c:v>R. Logistica</c:v>
                </c:pt>
                <c:pt idx="3">
                  <c:v>R. Polynomial</c:v>
                </c:pt>
                <c:pt idx="4">
                  <c:v>Bayesiano</c:v>
                </c:pt>
                <c:pt idx="5">
                  <c:v>Arbol DD</c:v>
                </c:pt>
                <c:pt idx="6">
                  <c:v>k-NN</c:v>
                </c:pt>
                <c:pt idx="7">
                  <c:v>SVM</c:v>
                </c:pt>
              </c:strCache>
              <c:extLst/>
            </c:strRef>
          </c:cat>
          <c:val>
            <c:numRef>
              <c:f>Hoja1!$B$8:$I$8</c:f>
              <c:numCache>
                <c:formatCode>0.00%</c:formatCode>
                <c:ptCount val="8"/>
                <c:pt idx="0">
                  <c:v>0.1399</c:v>
                </c:pt>
                <c:pt idx="1">
                  <c:v>0.37069999999999997</c:v>
                </c:pt>
                <c:pt idx="5">
                  <c:v>-0.3</c:v>
                </c:pt>
                <c:pt idx="6">
                  <c:v>0.02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ADB-4DB5-BEC2-1769A0785BC0}"/>
            </c:ext>
          </c:extLst>
        </c:ser>
        <c:ser>
          <c:idx val="4"/>
          <c:order val="4"/>
          <c:tx>
            <c:strRef>
              <c:f>Hoja1!$A$9</c:f>
              <c:strCache>
                <c:ptCount val="1"/>
                <c:pt idx="0">
                  <c:v>Inversion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Hoja1!$B$3:$I$3</c:f>
              <c:strCache>
                <c:ptCount val="8"/>
                <c:pt idx="0">
                  <c:v>R. Lineal</c:v>
                </c:pt>
                <c:pt idx="2">
                  <c:v>R. Logistica</c:v>
                </c:pt>
                <c:pt idx="3">
                  <c:v>R. Polynomial</c:v>
                </c:pt>
                <c:pt idx="4">
                  <c:v>Bayesiano</c:v>
                </c:pt>
                <c:pt idx="5">
                  <c:v>Arbol DD</c:v>
                </c:pt>
                <c:pt idx="6">
                  <c:v>k-NN</c:v>
                </c:pt>
                <c:pt idx="7">
                  <c:v>SVM</c:v>
                </c:pt>
              </c:strCache>
              <c:extLst/>
            </c:strRef>
          </c:cat>
          <c:val>
            <c:numRef>
              <c:f>Hoja1!$B$9:$I$9</c:f>
              <c:numCache>
                <c:formatCode>General</c:formatCode>
                <c:ptCount val="8"/>
                <c:pt idx="2" formatCode="0.00%">
                  <c:v>0.67</c:v>
                </c:pt>
                <c:pt idx="4" formatCode="0.00%">
                  <c:v>0.57999999999999996</c:v>
                </c:pt>
                <c:pt idx="5" formatCode="0.00%">
                  <c:v>-0.4</c:v>
                </c:pt>
                <c:pt idx="6" formatCode="0.00%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ADB-4DB5-BEC2-1769A0785BC0}"/>
            </c:ext>
          </c:extLst>
        </c:ser>
        <c:ser>
          <c:idx val="5"/>
          <c:order val="5"/>
          <c:tx>
            <c:strRef>
              <c:f>Hoja1!$A$10</c:f>
              <c:strCache>
                <c:ptCount val="1"/>
                <c:pt idx="0">
                  <c:v>Especialistas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Hoja1!$B$3:$I$3</c:f>
              <c:strCache>
                <c:ptCount val="8"/>
                <c:pt idx="0">
                  <c:v>R. Lineal</c:v>
                </c:pt>
                <c:pt idx="2">
                  <c:v>R. Logistica</c:v>
                </c:pt>
                <c:pt idx="3">
                  <c:v>R. Polynomial</c:v>
                </c:pt>
                <c:pt idx="4">
                  <c:v>Bayesiano</c:v>
                </c:pt>
                <c:pt idx="5">
                  <c:v>Arbol DD</c:v>
                </c:pt>
                <c:pt idx="6">
                  <c:v>k-NN</c:v>
                </c:pt>
                <c:pt idx="7">
                  <c:v>SVM</c:v>
                </c:pt>
              </c:strCache>
              <c:extLst/>
            </c:strRef>
          </c:cat>
          <c:val>
            <c:numRef>
              <c:f>Hoja1!$B$10:$I$10</c:f>
              <c:numCache>
                <c:formatCode>General</c:formatCode>
                <c:ptCount val="8"/>
                <c:pt idx="2" formatCode="0.00%">
                  <c:v>0.75</c:v>
                </c:pt>
                <c:pt idx="4" formatCode="0.00%">
                  <c:v>0.75</c:v>
                </c:pt>
                <c:pt idx="5" formatCode="0.00%">
                  <c:v>-0.02</c:v>
                </c:pt>
                <c:pt idx="6" formatCode="0.00%">
                  <c:v>0.19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ADB-4DB5-BEC2-1769A0785BC0}"/>
            </c:ext>
          </c:extLst>
        </c:ser>
        <c:ser>
          <c:idx val="6"/>
          <c:order val="6"/>
          <c:tx>
            <c:strRef>
              <c:f>Hoja1!$A$11</c:f>
              <c:strCache>
                <c:ptCount val="1"/>
                <c:pt idx="0">
                  <c:v>Internet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Hoja1!$B$3:$I$3</c:f>
              <c:strCache>
                <c:ptCount val="8"/>
                <c:pt idx="0">
                  <c:v>R. Lineal</c:v>
                </c:pt>
                <c:pt idx="2">
                  <c:v>R. Logistica</c:v>
                </c:pt>
                <c:pt idx="3">
                  <c:v>R. Polynomial</c:v>
                </c:pt>
                <c:pt idx="4">
                  <c:v>Bayesiano</c:v>
                </c:pt>
                <c:pt idx="5">
                  <c:v>Arbol DD</c:v>
                </c:pt>
                <c:pt idx="6">
                  <c:v>k-NN</c:v>
                </c:pt>
                <c:pt idx="7">
                  <c:v>SVM</c:v>
                </c:pt>
              </c:strCache>
              <c:extLst/>
            </c:strRef>
          </c:cat>
          <c:val>
            <c:numRef>
              <c:f>Hoja1!$B$11:$I$11</c:f>
              <c:numCache>
                <c:formatCode>General</c:formatCode>
                <c:ptCount val="8"/>
                <c:pt idx="2" formatCode="0.00%">
                  <c:v>0.98540000000000005</c:v>
                </c:pt>
                <c:pt idx="4" formatCode="0.00%">
                  <c:v>0.16</c:v>
                </c:pt>
                <c:pt idx="5" formatCode="0.00%">
                  <c:v>0.39</c:v>
                </c:pt>
                <c:pt idx="6" formatCode="0.00%">
                  <c:v>0.45</c:v>
                </c:pt>
                <c:pt idx="7" formatCode="0.00%">
                  <c:v>-7.0000000000000007E-2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ADB-4DB5-BEC2-1769A0785BC0}"/>
            </c:ext>
          </c:extLst>
        </c:ser>
        <c:ser>
          <c:idx val="7"/>
          <c:order val="7"/>
          <c:tx>
            <c:strRef>
              <c:f>Hoja1!$A$12</c:f>
              <c:strCache>
                <c:ptCount val="1"/>
                <c:pt idx="0">
                  <c:v>Intranet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Hoja1!$B$3:$I$3</c:f>
              <c:strCache>
                <c:ptCount val="8"/>
                <c:pt idx="0">
                  <c:v>R. Lineal</c:v>
                </c:pt>
                <c:pt idx="2">
                  <c:v>R. Logistica</c:v>
                </c:pt>
                <c:pt idx="3">
                  <c:v>R. Polynomial</c:v>
                </c:pt>
                <c:pt idx="4">
                  <c:v>Bayesiano</c:v>
                </c:pt>
                <c:pt idx="5">
                  <c:v>Arbol DD</c:v>
                </c:pt>
                <c:pt idx="6">
                  <c:v>k-NN</c:v>
                </c:pt>
                <c:pt idx="7">
                  <c:v>SVM</c:v>
                </c:pt>
              </c:strCache>
              <c:extLst/>
            </c:strRef>
          </c:cat>
          <c:val>
            <c:numRef>
              <c:f>Hoja1!$B$12:$I$12</c:f>
              <c:numCache>
                <c:formatCode>General</c:formatCode>
                <c:ptCount val="8"/>
                <c:pt idx="2" formatCode="0.00%">
                  <c:v>0.68</c:v>
                </c:pt>
                <c:pt idx="4" formatCode="0.00%">
                  <c:v>0.6</c:v>
                </c:pt>
                <c:pt idx="5" formatCode="0.00%">
                  <c:v>-0.44</c:v>
                </c:pt>
                <c:pt idx="6" formatCode="0.00%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1ADB-4DB5-BEC2-1769A0785BC0}"/>
            </c:ext>
          </c:extLst>
        </c:ser>
        <c:ser>
          <c:idx val="8"/>
          <c:order val="8"/>
          <c:tx>
            <c:strRef>
              <c:f>Hoja1!$A$13</c:f>
              <c:strCache>
                <c:ptCount val="1"/>
                <c:pt idx="0">
                  <c:v>Pag. Web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Hoja1!$B$3:$I$3</c:f>
              <c:strCache>
                <c:ptCount val="8"/>
                <c:pt idx="0">
                  <c:v>R. Lineal</c:v>
                </c:pt>
                <c:pt idx="2">
                  <c:v>R. Logistica</c:v>
                </c:pt>
                <c:pt idx="3">
                  <c:v>R. Polynomial</c:v>
                </c:pt>
                <c:pt idx="4">
                  <c:v>Bayesiano</c:v>
                </c:pt>
                <c:pt idx="5">
                  <c:v>Arbol DD</c:v>
                </c:pt>
                <c:pt idx="6">
                  <c:v>k-NN</c:v>
                </c:pt>
                <c:pt idx="7">
                  <c:v>SVM</c:v>
                </c:pt>
              </c:strCache>
              <c:extLst/>
            </c:strRef>
          </c:cat>
          <c:val>
            <c:numRef>
              <c:f>Hoja1!$B$13:$I$13</c:f>
              <c:numCache>
                <c:formatCode>General</c:formatCode>
                <c:ptCount val="8"/>
                <c:pt idx="2" formatCode="0.00%">
                  <c:v>0.65869999999999995</c:v>
                </c:pt>
                <c:pt idx="4" formatCode="0.00%">
                  <c:v>0.56000000000000005</c:v>
                </c:pt>
                <c:pt idx="5" formatCode="0.00%">
                  <c:v>-0.32</c:v>
                </c:pt>
                <c:pt idx="6" formatCode="0.00%">
                  <c:v>0.12</c:v>
                </c:pt>
                <c:pt idx="7" formatCode="0.00%">
                  <c:v>-0.11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ADB-4DB5-BEC2-1769A0785B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94021280"/>
        <c:axId val="794022720"/>
      </c:barChart>
      <c:catAx>
        <c:axId val="794021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794022720"/>
        <c:crosses val="autoZero"/>
        <c:auto val="1"/>
        <c:lblAlgn val="ctr"/>
        <c:lblOffset val="100"/>
        <c:noMultiLvlLbl val="0"/>
      </c:catAx>
      <c:valAx>
        <c:axId val="794022720"/>
        <c:scaling>
          <c:orientation val="minMax"/>
          <c:max val="1"/>
          <c:min val="-0.70000000000000007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794021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C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300"/>
      </a:pPr>
      <a:endParaRPr lang="es-EC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science-web.nl/enqueteren-hoe-werkt-dat-2/enquete-voorbereiden-2" TargetMode="External"/><Relationship Id="rId1" Type="http://schemas.openxmlformats.org/officeDocument/2006/relationships/image" Target="../media/image29.png"/><Relationship Id="rId4" Type="http://schemas.openxmlformats.org/officeDocument/2006/relationships/hyperlink" Target="https://hexcelligent.fi/power-bi/" TargetMode="Externa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pngall.com/python-programming-language-png/" TargetMode="External"/><Relationship Id="rId1" Type="http://schemas.openxmlformats.org/officeDocument/2006/relationships/image" Target="../media/image31.png"/><Relationship Id="rId4" Type="http://schemas.openxmlformats.org/officeDocument/2006/relationships/hyperlink" Target="https://crowintelligence.org/2021/04/30/getting-started-with-jupyter-is-freely-available-on-manning-liveproject/" TargetMode="Externa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hyperlink" Target="https://en.wikipedia.org/wiki/Visual_Studio_Code" TargetMode="External"/><Relationship Id="rId1" Type="http://schemas.openxmlformats.org/officeDocument/2006/relationships/image" Target="../media/image35.png"/><Relationship Id="rId4" Type="http://schemas.openxmlformats.org/officeDocument/2006/relationships/hyperlink" Target="https://www.presstor.fr/technologie/google-cloud-storage-donnees-des-clients-professionnels-desormais-cryptees-189" TargetMode="Externa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svg"/><Relationship Id="rId1" Type="http://schemas.openxmlformats.org/officeDocument/2006/relationships/image" Target="../media/image38.png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4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science-web.nl/enqueteren-hoe-werkt-dat-2/enquete-voorbereiden-2" TargetMode="External"/><Relationship Id="rId1" Type="http://schemas.openxmlformats.org/officeDocument/2006/relationships/image" Target="../media/image29.png"/><Relationship Id="rId4" Type="http://schemas.openxmlformats.org/officeDocument/2006/relationships/hyperlink" Target="https://hexcelligent.fi/power-bi/" TargetMode="External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pngall.com/python-programming-language-png/" TargetMode="External"/><Relationship Id="rId1" Type="http://schemas.openxmlformats.org/officeDocument/2006/relationships/image" Target="../media/image31.png"/><Relationship Id="rId4" Type="http://schemas.openxmlformats.org/officeDocument/2006/relationships/hyperlink" Target="https://crowintelligence.org/2021/04/30/getting-started-with-jupyter-is-freely-available-on-manning-liveproject/" TargetMode="External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hyperlink" Target="https://en.wikipedia.org/wiki/Visual_Studio_Code" TargetMode="External"/><Relationship Id="rId1" Type="http://schemas.openxmlformats.org/officeDocument/2006/relationships/image" Target="../media/image35.png"/><Relationship Id="rId4" Type="http://schemas.openxmlformats.org/officeDocument/2006/relationships/hyperlink" Target="https://www.presstor.fr/technologie/google-cloud-storage-donnees-des-clients-professionnels-desormais-cryptees-189" TargetMode="External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svg"/><Relationship Id="rId1" Type="http://schemas.openxmlformats.org/officeDocument/2006/relationships/image" Target="../media/image38.png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4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47D4D1-1BF2-4BD1-9DB9-737707A5CAFC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2BF5B6-0594-4DD1-9F7D-3C090BB229B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700" b="1" dirty="0"/>
            <a:t>Planteamiento del problema </a:t>
          </a:r>
          <a:endParaRPr lang="en-US" sz="2700" dirty="0"/>
        </a:p>
      </dgm:t>
    </dgm:pt>
    <dgm:pt modelId="{1F0A2EDD-8A42-48DB-8A07-C6DE39E7D42A}" type="parTrans" cxnId="{9D17DD57-31FA-42CB-8F94-E420742F15A1}">
      <dgm:prSet/>
      <dgm:spPr/>
      <dgm:t>
        <a:bodyPr/>
        <a:lstStyle/>
        <a:p>
          <a:endParaRPr lang="en-US"/>
        </a:p>
      </dgm:t>
    </dgm:pt>
    <dgm:pt modelId="{FB281065-3C93-433E-B7AF-375DF21E5937}" type="sibTrans" cxnId="{9D17DD57-31FA-42CB-8F94-E420742F15A1}">
      <dgm:prSet/>
      <dgm:spPr/>
      <dgm:t>
        <a:bodyPr/>
        <a:lstStyle/>
        <a:p>
          <a:endParaRPr lang="en-US"/>
        </a:p>
      </dgm:t>
    </dgm:pt>
    <dgm:pt modelId="{AA092EFB-B7D0-42E7-92CB-E96F181C2AF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b="1" dirty="0"/>
            <a:t>A nivel mundial, se observa que los países desarrollados como Estados Unidos, Suecia, Finlandia, Singapur y Dinamarca son líderes en la adopción y utilización  de las TIC.</a:t>
          </a:r>
          <a:endParaRPr lang="en-US" sz="2400" dirty="0"/>
        </a:p>
      </dgm:t>
    </dgm:pt>
    <dgm:pt modelId="{99D10E9A-C3A8-408F-81CE-EB3C9BB5C44C}" type="parTrans" cxnId="{D9EAA0FC-8A32-4A5B-94F1-2D3E4C230D4B}">
      <dgm:prSet/>
      <dgm:spPr/>
      <dgm:t>
        <a:bodyPr/>
        <a:lstStyle/>
        <a:p>
          <a:endParaRPr lang="en-US"/>
        </a:p>
      </dgm:t>
    </dgm:pt>
    <dgm:pt modelId="{EFE30F1B-9B26-4A85-B4DB-3C0FEF268224}" type="sibTrans" cxnId="{D9EAA0FC-8A32-4A5B-94F1-2D3E4C230D4B}">
      <dgm:prSet/>
      <dgm:spPr/>
      <dgm:t>
        <a:bodyPr/>
        <a:lstStyle/>
        <a:p>
          <a:endParaRPr lang="en-US"/>
        </a:p>
      </dgm:t>
    </dgm:pt>
    <dgm:pt modelId="{2DF4CEEC-97F7-47AE-8B3B-10B3A014B8E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b="1" dirty="0"/>
            <a:t>En Ecuador, se ha observado una deficiente utilización de TIC, lo cual limita el aprovechamiento de los recursos disponibles.</a:t>
          </a:r>
          <a:endParaRPr lang="en-US" sz="2400" dirty="0"/>
        </a:p>
      </dgm:t>
    </dgm:pt>
    <dgm:pt modelId="{CB87136E-FBA1-45EA-B0FD-60B533E93CB7}" type="parTrans" cxnId="{E2E1EC00-F23B-4876-8CA6-B710A0A7457A}">
      <dgm:prSet/>
      <dgm:spPr/>
      <dgm:t>
        <a:bodyPr/>
        <a:lstStyle/>
        <a:p>
          <a:endParaRPr lang="en-US"/>
        </a:p>
      </dgm:t>
    </dgm:pt>
    <dgm:pt modelId="{706BDC97-B048-4F70-8D78-9708A5928E7B}" type="sibTrans" cxnId="{E2E1EC00-F23B-4876-8CA6-B710A0A7457A}">
      <dgm:prSet/>
      <dgm:spPr/>
      <dgm:t>
        <a:bodyPr/>
        <a:lstStyle/>
        <a:p>
          <a:endParaRPr lang="en-US"/>
        </a:p>
      </dgm:t>
    </dgm:pt>
    <dgm:pt modelId="{9E322E5E-2C97-41CE-A167-71804948ABF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3000" b="1" dirty="0"/>
            <a:t>Solución</a:t>
          </a:r>
          <a:endParaRPr lang="en-US" sz="3000" dirty="0"/>
        </a:p>
      </dgm:t>
    </dgm:pt>
    <dgm:pt modelId="{0600C744-E936-464D-8563-D9D8BEDE6E4C}" type="parTrans" cxnId="{496E86E2-4416-43E5-9E90-6CDE89D9AF2B}">
      <dgm:prSet/>
      <dgm:spPr/>
      <dgm:t>
        <a:bodyPr/>
        <a:lstStyle/>
        <a:p>
          <a:endParaRPr lang="en-US"/>
        </a:p>
      </dgm:t>
    </dgm:pt>
    <dgm:pt modelId="{33F68D8E-8568-44C6-93F6-A0763E344636}" type="sibTrans" cxnId="{496E86E2-4416-43E5-9E90-6CDE89D9AF2B}">
      <dgm:prSet/>
      <dgm:spPr/>
      <dgm:t>
        <a:bodyPr/>
        <a:lstStyle/>
        <a:p>
          <a:endParaRPr lang="en-US"/>
        </a:p>
      </dgm:t>
    </dgm:pt>
    <dgm:pt modelId="{380AA471-2CC8-4BC0-8968-A5A50C96D07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500" b="1" dirty="0"/>
            <a:t>Analizar la información que nos proporciona el INEC para conocer el estado de las inversiones y herramientas TIC, de las empresas a nivel nacional</a:t>
          </a:r>
          <a:endParaRPr lang="en-US" sz="2500" dirty="0"/>
        </a:p>
      </dgm:t>
    </dgm:pt>
    <dgm:pt modelId="{4C8BB742-7FB1-4883-96E2-7443A7F6C5E1}" type="parTrans" cxnId="{67135F12-10C6-4EE5-9394-9FD159F391F2}">
      <dgm:prSet/>
      <dgm:spPr/>
      <dgm:t>
        <a:bodyPr/>
        <a:lstStyle/>
        <a:p>
          <a:endParaRPr lang="en-US"/>
        </a:p>
      </dgm:t>
    </dgm:pt>
    <dgm:pt modelId="{9DA6987E-4412-4D82-94A6-B013A8DC2C7E}" type="sibTrans" cxnId="{67135F12-10C6-4EE5-9394-9FD159F391F2}">
      <dgm:prSet/>
      <dgm:spPr/>
      <dgm:t>
        <a:bodyPr/>
        <a:lstStyle/>
        <a:p>
          <a:endParaRPr lang="en-US"/>
        </a:p>
      </dgm:t>
    </dgm:pt>
    <dgm:pt modelId="{7B4174AF-199E-479A-918F-C103B3985718}" type="pres">
      <dgm:prSet presAssocID="{4247D4D1-1BF2-4BD1-9DB9-737707A5CAFC}" presName="root" presStyleCnt="0">
        <dgm:presLayoutVars>
          <dgm:dir/>
          <dgm:resizeHandles val="exact"/>
        </dgm:presLayoutVars>
      </dgm:prSet>
      <dgm:spPr/>
    </dgm:pt>
    <dgm:pt modelId="{93FE478D-ABC9-4376-A3A2-F9F6F3128F58}" type="pres">
      <dgm:prSet presAssocID="{142BF5B6-0594-4DD1-9F7D-3C090BB229BB}" presName="compNode" presStyleCnt="0"/>
      <dgm:spPr/>
    </dgm:pt>
    <dgm:pt modelId="{55D157AD-5E68-4356-AEB6-AEEEF15CF27D}" type="pres">
      <dgm:prSet presAssocID="{142BF5B6-0594-4DD1-9F7D-3C090BB229BB}" presName="bgRect" presStyleLbl="bgShp" presStyleIdx="0" presStyleCnt="4"/>
      <dgm:spPr/>
    </dgm:pt>
    <dgm:pt modelId="{EADB157C-CB52-427E-AD26-665FC02EF0BD}" type="pres">
      <dgm:prSet presAssocID="{142BF5B6-0594-4DD1-9F7D-3C090BB229B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mpecabezas"/>
        </a:ext>
      </dgm:extLst>
    </dgm:pt>
    <dgm:pt modelId="{492C8A2D-75CA-4BFA-B334-7B1457B949E4}" type="pres">
      <dgm:prSet presAssocID="{142BF5B6-0594-4DD1-9F7D-3C090BB229BB}" presName="spaceRect" presStyleCnt="0"/>
      <dgm:spPr/>
    </dgm:pt>
    <dgm:pt modelId="{02E84B79-1F7A-4019-AB94-8BCDFFB34582}" type="pres">
      <dgm:prSet presAssocID="{142BF5B6-0594-4DD1-9F7D-3C090BB229BB}" presName="parTx" presStyleLbl="revTx" presStyleIdx="0" presStyleCnt="5">
        <dgm:presLayoutVars>
          <dgm:chMax val="0"/>
          <dgm:chPref val="0"/>
        </dgm:presLayoutVars>
      </dgm:prSet>
      <dgm:spPr/>
    </dgm:pt>
    <dgm:pt modelId="{5A27B3A7-C6E9-4808-958C-C4A34FF131B5}" type="pres">
      <dgm:prSet presAssocID="{FB281065-3C93-433E-B7AF-375DF21E5937}" presName="sibTrans" presStyleCnt="0"/>
      <dgm:spPr/>
    </dgm:pt>
    <dgm:pt modelId="{3864531D-AE13-4F78-B8F1-F09A0E39D02C}" type="pres">
      <dgm:prSet presAssocID="{AA092EFB-B7D0-42E7-92CB-E96F181C2AF8}" presName="compNode" presStyleCnt="0"/>
      <dgm:spPr/>
    </dgm:pt>
    <dgm:pt modelId="{EFDFBB68-78FE-4D88-AD4F-8E36291D551A}" type="pres">
      <dgm:prSet presAssocID="{AA092EFB-B7D0-42E7-92CB-E96F181C2AF8}" presName="bgRect" presStyleLbl="bgShp" presStyleIdx="1" presStyleCnt="4"/>
      <dgm:spPr/>
    </dgm:pt>
    <dgm:pt modelId="{EB182088-CA93-4A77-8C06-AA3F5056770E}" type="pres">
      <dgm:prSet presAssocID="{AA092EFB-B7D0-42E7-92CB-E96F181C2AF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842890D2-18D9-484D-8C4A-E109AF93DD73}" type="pres">
      <dgm:prSet presAssocID="{AA092EFB-B7D0-42E7-92CB-E96F181C2AF8}" presName="spaceRect" presStyleCnt="0"/>
      <dgm:spPr/>
    </dgm:pt>
    <dgm:pt modelId="{C031834C-6145-482D-8EBB-55C6B7018B45}" type="pres">
      <dgm:prSet presAssocID="{AA092EFB-B7D0-42E7-92CB-E96F181C2AF8}" presName="parTx" presStyleLbl="revTx" presStyleIdx="1" presStyleCnt="5">
        <dgm:presLayoutVars>
          <dgm:chMax val="0"/>
          <dgm:chPref val="0"/>
        </dgm:presLayoutVars>
      </dgm:prSet>
      <dgm:spPr/>
    </dgm:pt>
    <dgm:pt modelId="{A1174B8B-B09D-432A-804E-7C5FE59898DB}" type="pres">
      <dgm:prSet presAssocID="{EFE30F1B-9B26-4A85-B4DB-3C0FEF268224}" presName="sibTrans" presStyleCnt="0"/>
      <dgm:spPr/>
    </dgm:pt>
    <dgm:pt modelId="{C5B59CAD-8326-4044-A9A7-692378D6B5B3}" type="pres">
      <dgm:prSet presAssocID="{2DF4CEEC-97F7-47AE-8B3B-10B3A014B8E8}" presName="compNode" presStyleCnt="0"/>
      <dgm:spPr/>
    </dgm:pt>
    <dgm:pt modelId="{9CF1A2EA-CE8B-4CE1-B8AC-FD9A553D860C}" type="pres">
      <dgm:prSet presAssocID="{2DF4CEEC-97F7-47AE-8B3B-10B3A014B8E8}" presName="bgRect" presStyleLbl="bgShp" presStyleIdx="2" presStyleCnt="4"/>
      <dgm:spPr/>
    </dgm:pt>
    <dgm:pt modelId="{BB019976-0189-4213-BEDC-798C8964A23B}" type="pres">
      <dgm:prSet presAssocID="{2DF4CEEC-97F7-47AE-8B3B-10B3A014B8E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esconectado"/>
        </a:ext>
      </dgm:extLst>
    </dgm:pt>
    <dgm:pt modelId="{AEEABD8E-37BE-40DB-B08E-112D1F45E528}" type="pres">
      <dgm:prSet presAssocID="{2DF4CEEC-97F7-47AE-8B3B-10B3A014B8E8}" presName="spaceRect" presStyleCnt="0"/>
      <dgm:spPr/>
    </dgm:pt>
    <dgm:pt modelId="{D8282C16-4871-4E80-8C22-574B0A847136}" type="pres">
      <dgm:prSet presAssocID="{2DF4CEEC-97F7-47AE-8B3B-10B3A014B8E8}" presName="parTx" presStyleLbl="revTx" presStyleIdx="2" presStyleCnt="5">
        <dgm:presLayoutVars>
          <dgm:chMax val="0"/>
          <dgm:chPref val="0"/>
        </dgm:presLayoutVars>
      </dgm:prSet>
      <dgm:spPr/>
    </dgm:pt>
    <dgm:pt modelId="{26221C05-9A24-479E-A4A6-3E03211AB779}" type="pres">
      <dgm:prSet presAssocID="{706BDC97-B048-4F70-8D78-9708A5928E7B}" presName="sibTrans" presStyleCnt="0"/>
      <dgm:spPr/>
    </dgm:pt>
    <dgm:pt modelId="{D5B54154-E0BF-45A0-89C2-5DB84B4F7424}" type="pres">
      <dgm:prSet presAssocID="{9E322E5E-2C97-41CE-A167-71804948ABF9}" presName="compNode" presStyleCnt="0"/>
      <dgm:spPr/>
    </dgm:pt>
    <dgm:pt modelId="{9C7B6303-C44E-41E9-B8E2-FBD1950CF720}" type="pres">
      <dgm:prSet presAssocID="{9E322E5E-2C97-41CE-A167-71804948ABF9}" presName="bgRect" presStyleLbl="bgShp" presStyleIdx="3" presStyleCnt="4"/>
      <dgm:spPr/>
    </dgm:pt>
    <dgm:pt modelId="{105D2C7D-C9E4-499A-9EBD-F07AA89BB4C9}" type="pres">
      <dgm:prSet presAssocID="{9E322E5E-2C97-41CE-A167-71804948ABF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stadísticas"/>
        </a:ext>
      </dgm:extLst>
    </dgm:pt>
    <dgm:pt modelId="{A6CBCB28-B100-4A55-9E1B-AE4B62031B25}" type="pres">
      <dgm:prSet presAssocID="{9E322E5E-2C97-41CE-A167-71804948ABF9}" presName="spaceRect" presStyleCnt="0"/>
      <dgm:spPr/>
    </dgm:pt>
    <dgm:pt modelId="{A3C73668-FC48-4B3F-93D8-C40869772B22}" type="pres">
      <dgm:prSet presAssocID="{9E322E5E-2C97-41CE-A167-71804948ABF9}" presName="parTx" presStyleLbl="revTx" presStyleIdx="3" presStyleCnt="5">
        <dgm:presLayoutVars>
          <dgm:chMax val="0"/>
          <dgm:chPref val="0"/>
        </dgm:presLayoutVars>
      </dgm:prSet>
      <dgm:spPr/>
    </dgm:pt>
    <dgm:pt modelId="{258A2EF5-3B50-40C3-B64A-E3DCF56DEE85}" type="pres">
      <dgm:prSet presAssocID="{9E322E5E-2C97-41CE-A167-71804948ABF9}" presName="desTx" presStyleLbl="revTx" presStyleIdx="4" presStyleCnt="5" custScaleX="151621" custLinFactNeighborX="-40050">
        <dgm:presLayoutVars/>
      </dgm:prSet>
      <dgm:spPr/>
    </dgm:pt>
  </dgm:ptLst>
  <dgm:cxnLst>
    <dgm:cxn modelId="{E2E1EC00-F23B-4876-8CA6-B710A0A7457A}" srcId="{4247D4D1-1BF2-4BD1-9DB9-737707A5CAFC}" destId="{2DF4CEEC-97F7-47AE-8B3B-10B3A014B8E8}" srcOrd="2" destOrd="0" parTransId="{CB87136E-FBA1-45EA-B0FD-60B533E93CB7}" sibTransId="{706BDC97-B048-4F70-8D78-9708A5928E7B}"/>
    <dgm:cxn modelId="{67135F12-10C6-4EE5-9394-9FD159F391F2}" srcId="{9E322E5E-2C97-41CE-A167-71804948ABF9}" destId="{380AA471-2CC8-4BC0-8968-A5A50C96D078}" srcOrd="0" destOrd="0" parTransId="{4C8BB742-7FB1-4883-96E2-7443A7F6C5E1}" sibTransId="{9DA6987E-4412-4D82-94A6-B013A8DC2C7E}"/>
    <dgm:cxn modelId="{B6B75557-E6B1-4F1C-A0DD-481ABE6C4AC9}" type="presOf" srcId="{142BF5B6-0594-4DD1-9F7D-3C090BB229BB}" destId="{02E84B79-1F7A-4019-AB94-8BCDFFB34582}" srcOrd="0" destOrd="0" presId="urn:microsoft.com/office/officeart/2018/2/layout/IconVerticalSolidList"/>
    <dgm:cxn modelId="{9D17DD57-31FA-42CB-8F94-E420742F15A1}" srcId="{4247D4D1-1BF2-4BD1-9DB9-737707A5CAFC}" destId="{142BF5B6-0594-4DD1-9F7D-3C090BB229BB}" srcOrd="0" destOrd="0" parTransId="{1F0A2EDD-8A42-48DB-8A07-C6DE39E7D42A}" sibTransId="{FB281065-3C93-433E-B7AF-375DF21E5937}"/>
    <dgm:cxn modelId="{FB9B7DA6-32F0-40BA-A372-5979AFEB3635}" type="presOf" srcId="{9E322E5E-2C97-41CE-A167-71804948ABF9}" destId="{A3C73668-FC48-4B3F-93D8-C40869772B22}" srcOrd="0" destOrd="0" presId="urn:microsoft.com/office/officeart/2018/2/layout/IconVerticalSolidList"/>
    <dgm:cxn modelId="{61EEBAB5-9C3E-423A-979F-4095B9562B7F}" type="presOf" srcId="{2DF4CEEC-97F7-47AE-8B3B-10B3A014B8E8}" destId="{D8282C16-4871-4E80-8C22-574B0A847136}" srcOrd="0" destOrd="0" presId="urn:microsoft.com/office/officeart/2018/2/layout/IconVerticalSolidList"/>
    <dgm:cxn modelId="{2EA210B7-057A-4F39-839E-71FA150F477C}" type="presOf" srcId="{4247D4D1-1BF2-4BD1-9DB9-737707A5CAFC}" destId="{7B4174AF-199E-479A-918F-C103B3985718}" srcOrd="0" destOrd="0" presId="urn:microsoft.com/office/officeart/2018/2/layout/IconVerticalSolidList"/>
    <dgm:cxn modelId="{496E86E2-4416-43E5-9E90-6CDE89D9AF2B}" srcId="{4247D4D1-1BF2-4BD1-9DB9-737707A5CAFC}" destId="{9E322E5E-2C97-41CE-A167-71804948ABF9}" srcOrd="3" destOrd="0" parTransId="{0600C744-E936-464D-8563-D9D8BEDE6E4C}" sibTransId="{33F68D8E-8568-44C6-93F6-A0763E344636}"/>
    <dgm:cxn modelId="{6BFAB1E3-1D99-49D6-84E0-863C84A76819}" type="presOf" srcId="{AA092EFB-B7D0-42E7-92CB-E96F181C2AF8}" destId="{C031834C-6145-482D-8EBB-55C6B7018B45}" srcOrd="0" destOrd="0" presId="urn:microsoft.com/office/officeart/2018/2/layout/IconVerticalSolidList"/>
    <dgm:cxn modelId="{ED6BACED-0109-46A1-B438-D48B34CC786D}" type="presOf" srcId="{380AA471-2CC8-4BC0-8968-A5A50C96D078}" destId="{258A2EF5-3B50-40C3-B64A-E3DCF56DEE85}" srcOrd="0" destOrd="0" presId="urn:microsoft.com/office/officeart/2018/2/layout/IconVerticalSolidList"/>
    <dgm:cxn modelId="{D9EAA0FC-8A32-4A5B-94F1-2D3E4C230D4B}" srcId="{4247D4D1-1BF2-4BD1-9DB9-737707A5CAFC}" destId="{AA092EFB-B7D0-42E7-92CB-E96F181C2AF8}" srcOrd="1" destOrd="0" parTransId="{99D10E9A-C3A8-408F-81CE-EB3C9BB5C44C}" sibTransId="{EFE30F1B-9B26-4A85-B4DB-3C0FEF268224}"/>
    <dgm:cxn modelId="{68F8F823-2BD4-445E-861F-22DBEF46A52F}" type="presParOf" srcId="{7B4174AF-199E-479A-918F-C103B3985718}" destId="{93FE478D-ABC9-4376-A3A2-F9F6F3128F58}" srcOrd="0" destOrd="0" presId="urn:microsoft.com/office/officeart/2018/2/layout/IconVerticalSolidList"/>
    <dgm:cxn modelId="{D79B3956-1A7F-4485-88AA-A03CAA9A413D}" type="presParOf" srcId="{93FE478D-ABC9-4376-A3A2-F9F6F3128F58}" destId="{55D157AD-5E68-4356-AEB6-AEEEF15CF27D}" srcOrd="0" destOrd="0" presId="urn:microsoft.com/office/officeart/2018/2/layout/IconVerticalSolidList"/>
    <dgm:cxn modelId="{E78500FF-8333-450C-ADB2-2BAD2BE37077}" type="presParOf" srcId="{93FE478D-ABC9-4376-A3A2-F9F6F3128F58}" destId="{EADB157C-CB52-427E-AD26-665FC02EF0BD}" srcOrd="1" destOrd="0" presId="urn:microsoft.com/office/officeart/2018/2/layout/IconVerticalSolidList"/>
    <dgm:cxn modelId="{6A9535FE-F272-4139-8BA2-73E88130B9EB}" type="presParOf" srcId="{93FE478D-ABC9-4376-A3A2-F9F6F3128F58}" destId="{492C8A2D-75CA-4BFA-B334-7B1457B949E4}" srcOrd="2" destOrd="0" presId="urn:microsoft.com/office/officeart/2018/2/layout/IconVerticalSolidList"/>
    <dgm:cxn modelId="{EF00E5CD-B874-4F27-8B6E-4293AA01EB82}" type="presParOf" srcId="{93FE478D-ABC9-4376-A3A2-F9F6F3128F58}" destId="{02E84B79-1F7A-4019-AB94-8BCDFFB34582}" srcOrd="3" destOrd="0" presId="urn:microsoft.com/office/officeart/2018/2/layout/IconVerticalSolidList"/>
    <dgm:cxn modelId="{AEA42706-A46A-47D8-B843-A7EB9A6C5CC0}" type="presParOf" srcId="{7B4174AF-199E-479A-918F-C103B3985718}" destId="{5A27B3A7-C6E9-4808-958C-C4A34FF131B5}" srcOrd="1" destOrd="0" presId="urn:microsoft.com/office/officeart/2018/2/layout/IconVerticalSolidList"/>
    <dgm:cxn modelId="{A5C578C2-540B-413F-9268-A9E928A136AE}" type="presParOf" srcId="{7B4174AF-199E-479A-918F-C103B3985718}" destId="{3864531D-AE13-4F78-B8F1-F09A0E39D02C}" srcOrd="2" destOrd="0" presId="urn:microsoft.com/office/officeart/2018/2/layout/IconVerticalSolidList"/>
    <dgm:cxn modelId="{BB7860E1-5AC6-4A27-8929-B1B84CA4844A}" type="presParOf" srcId="{3864531D-AE13-4F78-B8F1-F09A0E39D02C}" destId="{EFDFBB68-78FE-4D88-AD4F-8E36291D551A}" srcOrd="0" destOrd="0" presId="urn:microsoft.com/office/officeart/2018/2/layout/IconVerticalSolidList"/>
    <dgm:cxn modelId="{4E52D60E-3C51-4A25-A4E4-3B0B233702AA}" type="presParOf" srcId="{3864531D-AE13-4F78-B8F1-F09A0E39D02C}" destId="{EB182088-CA93-4A77-8C06-AA3F5056770E}" srcOrd="1" destOrd="0" presId="urn:microsoft.com/office/officeart/2018/2/layout/IconVerticalSolidList"/>
    <dgm:cxn modelId="{ED8DFDBD-AD0A-4019-A4A1-1F03F7F303E4}" type="presParOf" srcId="{3864531D-AE13-4F78-B8F1-F09A0E39D02C}" destId="{842890D2-18D9-484D-8C4A-E109AF93DD73}" srcOrd="2" destOrd="0" presId="urn:microsoft.com/office/officeart/2018/2/layout/IconVerticalSolidList"/>
    <dgm:cxn modelId="{B51555C5-0F96-4085-93DC-1EFE917C5394}" type="presParOf" srcId="{3864531D-AE13-4F78-B8F1-F09A0E39D02C}" destId="{C031834C-6145-482D-8EBB-55C6B7018B45}" srcOrd="3" destOrd="0" presId="urn:microsoft.com/office/officeart/2018/2/layout/IconVerticalSolidList"/>
    <dgm:cxn modelId="{E183CAAF-2EA7-44B2-ABCD-187FD30579FD}" type="presParOf" srcId="{7B4174AF-199E-479A-918F-C103B3985718}" destId="{A1174B8B-B09D-432A-804E-7C5FE59898DB}" srcOrd="3" destOrd="0" presId="urn:microsoft.com/office/officeart/2018/2/layout/IconVerticalSolidList"/>
    <dgm:cxn modelId="{7853D54B-B459-4E87-BB22-51E93C41B911}" type="presParOf" srcId="{7B4174AF-199E-479A-918F-C103B3985718}" destId="{C5B59CAD-8326-4044-A9A7-692378D6B5B3}" srcOrd="4" destOrd="0" presId="urn:microsoft.com/office/officeart/2018/2/layout/IconVerticalSolidList"/>
    <dgm:cxn modelId="{578D85BF-5DF0-4FFD-AE43-BF7C95106C86}" type="presParOf" srcId="{C5B59CAD-8326-4044-A9A7-692378D6B5B3}" destId="{9CF1A2EA-CE8B-4CE1-B8AC-FD9A553D860C}" srcOrd="0" destOrd="0" presId="urn:microsoft.com/office/officeart/2018/2/layout/IconVerticalSolidList"/>
    <dgm:cxn modelId="{0577E400-63E4-41E9-B865-A242B15A4CDD}" type="presParOf" srcId="{C5B59CAD-8326-4044-A9A7-692378D6B5B3}" destId="{BB019976-0189-4213-BEDC-798C8964A23B}" srcOrd="1" destOrd="0" presId="urn:microsoft.com/office/officeart/2018/2/layout/IconVerticalSolidList"/>
    <dgm:cxn modelId="{A00446BA-32B0-4FB2-8CE3-AA7B0BE98FF4}" type="presParOf" srcId="{C5B59CAD-8326-4044-A9A7-692378D6B5B3}" destId="{AEEABD8E-37BE-40DB-B08E-112D1F45E528}" srcOrd="2" destOrd="0" presId="urn:microsoft.com/office/officeart/2018/2/layout/IconVerticalSolidList"/>
    <dgm:cxn modelId="{FAD10963-5F61-4C76-B50C-027DD17C544C}" type="presParOf" srcId="{C5B59CAD-8326-4044-A9A7-692378D6B5B3}" destId="{D8282C16-4871-4E80-8C22-574B0A847136}" srcOrd="3" destOrd="0" presId="urn:microsoft.com/office/officeart/2018/2/layout/IconVerticalSolidList"/>
    <dgm:cxn modelId="{D32312E6-93A5-4C9C-A5E4-6E86C158E6B7}" type="presParOf" srcId="{7B4174AF-199E-479A-918F-C103B3985718}" destId="{26221C05-9A24-479E-A4A6-3E03211AB779}" srcOrd="5" destOrd="0" presId="urn:microsoft.com/office/officeart/2018/2/layout/IconVerticalSolidList"/>
    <dgm:cxn modelId="{71592A9E-32AB-4813-9E63-FE844D864D53}" type="presParOf" srcId="{7B4174AF-199E-479A-918F-C103B3985718}" destId="{D5B54154-E0BF-45A0-89C2-5DB84B4F7424}" srcOrd="6" destOrd="0" presId="urn:microsoft.com/office/officeart/2018/2/layout/IconVerticalSolidList"/>
    <dgm:cxn modelId="{95235CE7-99A8-418E-B2D3-E4A3A714ABE1}" type="presParOf" srcId="{D5B54154-E0BF-45A0-89C2-5DB84B4F7424}" destId="{9C7B6303-C44E-41E9-B8E2-FBD1950CF720}" srcOrd="0" destOrd="0" presId="urn:microsoft.com/office/officeart/2018/2/layout/IconVerticalSolidList"/>
    <dgm:cxn modelId="{34A63FD2-A1C7-40BE-9B3E-212A45BAF691}" type="presParOf" srcId="{D5B54154-E0BF-45A0-89C2-5DB84B4F7424}" destId="{105D2C7D-C9E4-499A-9EBD-F07AA89BB4C9}" srcOrd="1" destOrd="0" presId="urn:microsoft.com/office/officeart/2018/2/layout/IconVerticalSolidList"/>
    <dgm:cxn modelId="{BE86C1DD-F397-4B0F-8F04-83555E64A208}" type="presParOf" srcId="{D5B54154-E0BF-45A0-89C2-5DB84B4F7424}" destId="{A6CBCB28-B100-4A55-9E1B-AE4B62031B25}" srcOrd="2" destOrd="0" presId="urn:microsoft.com/office/officeart/2018/2/layout/IconVerticalSolidList"/>
    <dgm:cxn modelId="{98C0F0E0-F5D5-49DB-A68E-ED8D02FBE42C}" type="presParOf" srcId="{D5B54154-E0BF-45A0-89C2-5DB84B4F7424}" destId="{A3C73668-FC48-4B3F-93D8-C40869772B22}" srcOrd="3" destOrd="0" presId="urn:microsoft.com/office/officeart/2018/2/layout/IconVerticalSolidList"/>
    <dgm:cxn modelId="{E045F9B9-A6F2-4A81-A478-5C92B415F984}" type="presParOf" srcId="{D5B54154-E0BF-45A0-89C2-5DB84B4F7424}" destId="{258A2EF5-3B50-40C3-B64A-E3DCF56DEE85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DA0F9D-64AC-4C99-A834-A001E54E1E0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4E181F2-8DBC-4309-994F-B550B68A6EFB}">
      <dgm:prSet/>
      <dgm:spPr/>
      <dgm:t>
        <a:bodyPr/>
        <a:lstStyle/>
        <a:p>
          <a:r>
            <a:rPr lang="es-ES" b="1" dirty="0"/>
            <a:t>Metodología</a:t>
          </a:r>
        </a:p>
        <a:p>
          <a:r>
            <a:rPr lang="es-EC" b="1" dirty="0"/>
            <a:t>CRISP-DM</a:t>
          </a:r>
          <a:r>
            <a:rPr lang="es-ES" b="1" dirty="0"/>
            <a:t>  </a:t>
          </a:r>
          <a:endParaRPr lang="en-US" dirty="0"/>
        </a:p>
      </dgm:t>
    </dgm:pt>
    <dgm:pt modelId="{40B5EAA3-3709-4C93-A2CA-2451395F834D}" type="parTrans" cxnId="{128511D9-3F7D-4928-894E-E1FC0DDDF7CA}">
      <dgm:prSet/>
      <dgm:spPr/>
      <dgm:t>
        <a:bodyPr/>
        <a:lstStyle/>
        <a:p>
          <a:endParaRPr lang="en-US"/>
        </a:p>
      </dgm:t>
    </dgm:pt>
    <dgm:pt modelId="{A9A46D52-6995-4962-B5B6-2DF2C1F6419C}" type="sibTrans" cxnId="{128511D9-3F7D-4928-894E-E1FC0DDDF7CA}">
      <dgm:prSet/>
      <dgm:spPr/>
      <dgm:t>
        <a:bodyPr/>
        <a:lstStyle/>
        <a:p>
          <a:endParaRPr lang="en-US"/>
        </a:p>
      </dgm:t>
    </dgm:pt>
    <dgm:pt modelId="{2E4F16FC-A104-45C2-883A-0632B5555D81}">
      <dgm:prSet/>
      <dgm:spPr/>
      <dgm:t>
        <a:bodyPr/>
        <a:lstStyle/>
        <a:p>
          <a:r>
            <a:rPr lang="es-ES" dirty="0"/>
            <a:t>Se trata de una metodología flexible y se pueden personalizar fácilmente.</a:t>
          </a:r>
          <a:endParaRPr lang="en-US" dirty="0"/>
        </a:p>
      </dgm:t>
    </dgm:pt>
    <dgm:pt modelId="{444217BA-8EFD-44EC-A546-1C393BCE8036}" type="parTrans" cxnId="{2F6CD683-58E9-42DA-B51A-0B2A1D8201D1}">
      <dgm:prSet/>
      <dgm:spPr/>
      <dgm:t>
        <a:bodyPr/>
        <a:lstStyle/>
        <a:p>
          <a:endParaRPr lang="en-US"/>
        </a:p>
      </dgm:t>
    </dgm:pt>
    <dgm:pt modelId="{DFE8424D-BB03-41E4-89E8-9C8CC5560FEB}" type="sibTrans" cxnId="{2F6CD683-58E9-42DA-B51A-0B2A1D8201D1}">
      <dgm:prSet/>
      <dgm:spPr/>
      <dgm:t>
        <a:bodyPr/>
        <a:lstStyle/>
        <a:p>
          <a:endParaRPr lang="en-US"/>
        </a:p>
      </dgm:t>
    </dgm:pt>
    <dgm:pt modelId="{05ABDAAB-B575-4688-B11E-47E504774D3E}">
      <dgm:prSet custT="1"/>
      <dgm:spPr/>
      <dgm:t>
        <a:bodyPr/>
        <a:lstStyle/>
        <a:p>
          <a:r>
            <a:rPr lang="es-ES" sz="3500" dirty="0"/>
            <a:t>Permite crear un modelo de minería de datos que se adapte a sus necesidades concretas</a:t>
          </a:r>
          <a:endParaRPr lang="en-US" sz="3500" dirty="0"/>
        </a:p>
      </dgm:t>
    </dgm:pt>
    <dgm:pt modelId="{2C0F2BD3-C4AD-4771-B91C-E9F733AF5D90}" type="parTrans" cxnId="{42E70371-FC97-4FFF-8F8B-3D9D8326EB1A}">
      <dgm:prSet/>
      <dgm:spPr/>
      <dgm:t>
        <a:bodyPr/>
        <a:lstStyle/>
        <a:p>
          <a:endParaRPr lang="en-US"/>
        </a:p>
      </dgm:t>
    </dgm:pt>
    <dgm:pt modelId="{44657092-CB17-4424-A4EA-AA15DC9634E2}" type="sibTrans" cxnId="{42E70371-FC97-4FFF-8F8B-3D9D8326EB1A}">
      <dgm:prSet/>
      <dgm:spPr/>
      <dgm:t>
        <a:bodyPr/>
        <a:lstStyle/>
        <a:p>
          <a:endParaRPr lang="en-US"/>
        </a:p>
      </dgm:t>
    </dgm:pt>
    <dgm:pt modelId="{F45627BF-B860-4DDE-968D-46B8E8D8C549}" type="pres">
      <dgm:prSet presAssocID="{DDDA0F9D-64AC-4C99-A834-A001E54E1E06}" presName="vert0" presStyleCnt="0">
        <dgm:presLayoutVars>
          <dgm:dir/>
          <dgm:animOne val="branch"/>
          <dgm:animLvl val="lvl"/>
        </dgm:presLayoutVars>
      </dgm:prSet>
      <dgm:spPr/>
    </dgm:pt>
    <dgm:pt modelId="{D46B2DEC-1FCA-465E-AAE9-5E8CCF2E11D4}" type="pres">
      <dgm:prSet presAssocID="{C4E181F2-8DBC-4309-994F-B550B68A6EFB}" presName="thickLine" presStyleLbl="alignNode1" presStyleIdx="0" presStyleCnt="3"/>
      <dgm:spPr/>
    </dgm:pt>
    <dgm:pt modelId="{F74D700E-CDF5-494F-BF3D-404FE6970FFF}" type="pres">
      <dgm:prSet presAssocID="{C4E181F2-8DBC-4309-994F-B550B68A6EFB}" presName="horz1" presStyleCnt="0"/>
      <dgm:spPr/>
    </dgm:pt>
    <dgm:pt modelId="{4364970D-4834-4055-99FB-82DB8E5F661A}" type="pres">
      <dgm:prSet presAssocID="{C4E181F2-8DBC-4309-994F-B550B68A6EFB}" presName="tx1" presStyleLbl="revTx" presStyleIdx="0" presStyleCnt="3"/>
      <dgm:spPr/>
    </dgm:pt>
    <dgm:pt modelId="{354127F7-0BB5-44F5-B3B5-1D97574BADCE}" type="pres">
      <dgm:prSet presAssocID="{C4E181F2-8DBC-4309-994F-B550B68A6EFB}" presName="vert1" presStyleCnt="0"/>
      <dgm:spPr/>
    </dgm:pt>
    <dgm:pt modelId="{D1031EB6-1825-4FFC-B254-33C852F8E38F}" type="pres">
      <dgm:prSet presAssocID="{2E4F16FC-A104-45C2-883A-0632B5555D81}" presName="thickLine" presStyleLbl="alignNode1" presStyleIdx="1" presStyleCnt="3"/>
      <dgm:spPr/>
    </dgm:pt>
    <dgm:pt modelId="{7BEAE9B0-7376-47F2-8862-A33D0FD83C9D}" type="pres">
      <dgm:prSet presAssocID="{2E4F16FC-A104-45C2-883A-0632B5555D81}" presName="horz1" presStyleCnt="0"/>
      <dgm:spPr/>
    </dgm:pt>
    <dgm:pt modelId="{4D55A604-1A21-4E24-9CFC-00C0E5237115}" type="pres">
      <dgm:prSet presAssocID="{2E4F16FC-A104-45C2-883A-0632B5555D81}" presName="tx1" presStyleLbl="revTx" presStyleIdx="1" presStyleCnt="3" custScaleY="151013"/>
      <dgm:spPr/>
    </dgm:pt>
    <dgm:pt modelId="{312EDBF1-4B27-45FD-A171-751E5ADF4A11}" type="pres">
      <dgm:prSet presAssocID="{2E4F16FC-A104-45C2-883A-0632B5555D81}" presName="vert1" presStyleCnt="0"/>
      <dgm:spPr/>
    </dgm:pt>
    <dgm:pt modelId="{7EBA9A01-9376-4A24-BC24-F92C4F65C1B3}" type="pres">
      <dgm:prSet presAssocID="{05ABDAAB-B575-4688-B11E-47E504774D3E}" presName="thickLine" presStyleLbl="alignNode1" presStyleIdx="2" presStyleCnt="3"/>
      <dgm:spPr/>
    </dgm:pt>
    <dgm:pt modelId="{9BC11F7F-2877-42C7-8549-3B0D726C3BD7}" type="pres">
      <dgm:prSet presAssocID="{05ABDAAB-B575-4688-B11E-47E504774D3E}" presName="horz1" presStyleCnt="0"/>
      <dgm:spPr/>
    </dgm:pt>
    <dgm:pt modelId="{D8E3A870-EB50-4899-BB02-D99097C8578F}" type="pres">
      <dgm:prSet presAssocID="{05ABDAAB-B575-4688-B11E-47E504774D3E}" presName="tx1" presStyleLbl="revTx" presStyleIdx="2" presStyleCnt="3" custScaleY="178748"/>
      <dgm:spPr/>
    </dgm:pt>
    <dgm:pt modelId="{ECFAD660-7C2B-4B39-978D-2C543AA36874}" type="pres">
      <dgm:prSet presAssocID="{05ABDAAB-B575-4688-B11E-47E504774D3E}" presName="vert1" presStyleCnt="0"/>
      <dgm:spPr/>
    </dgm:pt>
  </dgm:ptLst>
  <dgm:cxnLst>
    <dgm:cxn modelId="{D87A7060-FC9D-4CB6-8882-31D6F58D7B06}" type="presOf" srcId="{2E4F16FC-A104-45C2-883A-0632B5555D81}" destId="{4D55A604-1A21-4E24-9CFC-00C0E5237115}" srcOrd="0" destOrd="0" presId="urn:microsoft.com/office/officeart/2008/layout/LinedList"/>
    <dgm:cxn modelId="{67458464-0DE1-4ECD-ACBA-62FC5E155165}" type="presOf" srcId="{C4E181F2-8DBC-4309-994F-B550B68A6EFB}" destId="{4364970D-4834-4055-99FB-82DB8E5F661A}" srcOrd="0" destOrd="0" presId="urn:microsoft.com/office/officeart/2008/layout/LinedList"/>
    <dgm:cxn modelId="{42E70371-FC97-4FFF-8F8B-3D9D8326EB1A}" srcId="{DDDA0F9D-64AC-4C99-A834-A001E54E1E06}" destId="{05ABDAAB-B575-4688-B11E-47E504774D3E}" srcOrd="2" destOrd="0" parTransId="{2C0F2BD3-C4AD-4771-B91C-E9F733AF5D90}" sibTransId="{44657092-CB17-4424-A4EA-AA15DC9634E2}"/>
    <dgm:cxn modelId="{2F6CD683-58E9-42DA-B51A-0B2A1D8201D1}" srcId="{DDDA0F9D-64AC-4C99-A834-A001E54E1E06}" destId="{2E4F16FC-A104-45C2-883A-0632B5555D81}" srcOrd="1" destOrd="0" parTransId="{444217BA-8EFD-44EC-A546-1C393BCE8036}" sibTransId="{DFE8424D-BB03-41E4-89E8-9C8CC5560FEB}"/>
    <dgm:cxn modelId="{A58908AD-1E9B-417B-BB9D-E29F4A0FFB86}" type="presOf" srcId="{05ABDAAB-B575-4688-B11E-47E504774D3E}" destId="{D8E3A870-EB50-4899-BB02-D99097C8578F}" srcOrd="0" destOrd="0" presId="urn:microsoft.com/office/officeart/2008/layout/LinedList"/>
    <dgm:cxn modelId="{942284B6-29A9-4F97-96E9-FCCF131CDD6B}" type="presOf" srcId="{DDDA0F9D-64AC-4C99-A834-A001E54E1E06}" destId="{F45627BF-B860-4DDE-968D-46B8E8D8C549}" srcOrd="0" destOrd="0" presId="urn:microsoft.com/office/officeart/2008/layout/LinedList"/>
    <dgm:cxn modelId="{128511D9-3F7D-4928-894E-E1FC0DDDF7CA}" srcId="{DDDA0F9D-64AC-4C99-A834-A001E54E1E06}" destId="{C4E181F2-8DBC-4309-994F-B550B68A6EFB}" srcOrd="0" destOrd="0" parTransId="{40B5EAA3-3709-4C93-A2CA-2451395F834D}" sibTransId="{A9A46D52-6995-4962-B5B6-2DF2C1F6419C}"/>
    <dgm:cxn modelId="{CCC48B55-CD55-4436-928F-44381CEC48EF}" type="presParOf" srcId="{F45627BF-B860-4DDE-968D-46B8E8D8C549}" destId="{D46B2DEC-1FCA-465E-AAE9-5E8CCF2E11D4}" srcOrd="0" destOrd="0" presId="urn:microsoft.com/office/officeart/2008/layout/LinedList"/>
    <dgm:cxn modelId="{D0107123-8836-4349-8A83-7AA87BFEE9F5}" type="presParOf" srcId="{F45627BF-B860-4DDE-968D-46B8E8D8C549}" destId="{F74D700E-CDF5-494F-BF3D-404FE6970FFF}" srcOrd="1" destOrd="0" presId="urn:microsoft.com/office/officeart/2008/layout/LinedList"/>
    <dgm:cxn modelId="{283324FE-35C0-4F5C-9E58-410D2561207D}" type="presParOf" srcId="{F74D700E-CDF5-494F-BF3D-404FE6970FFF}" destId="{4364970D-4834-4055-99FB-82DB8E5F661A}" srcOrd="0" destOrd="0" presId="urn:microsoft.com/office/officeart/2008/layout/LinedList"/>
    <dgm:cxn modelId="{50B0D137-6F21-4FFD-94EE-79C1CEFDBB83}" type="presParOf" srcId="{F74D700E-CDF5-494F-BF3D-404FE6970FFF}" destId="{354127F7-0BB5-44F5-B3B5-1D97574BADCE}" srcOrd="1" destOrd="0" presId="urn:microsoft.com/office/officeart/2008/layout/LinedList"/>
    <dgm:cxn modelId="{C4E7CB70-C120-44CD-A36A-C83B91E4532E}" type="presParOf" srcId="{F45627BF-B860-4DDE-968D-46B8E8D8C549}" destId="{D1031EB6-1825-4FFC-B254-33C852F8E38F}" srcOrd="2" destOrd="0" presId="urn:microsoft.com/office/officeart/2008/layout/LinedList"/>
    <dgm:cxn modelId="{DD77EDE9-6F3C-46D9-9EDE-CD82ED420A08}" type="presParOf" srcId="{F45627BF-B860-4DDE-968D-46B8E8D8C549}" destId="{7BEAE9B0-7376-47F2-8862-A33D0FD83C9D}" srcOrd="3" destOrd="0" presId="urn:microsoft.com/office/officeart/2008/layout/LinedList"/>
    <dgm:cxn modelId="{6F68E2C5-6E14-49ED-B81D-97570813F1DB}" type="presParOf" srcId="{7BEAE9B0-7376-47F2-8862-A33D0FD83C9D}" destId="{4D55A604-1A21-4E24-9CFC-00C0E5237115}" srcOrd="0" destOrd="0" presId="urn:microsoft.com/office/officeart/2008/layout/LinedList"/>
    <dgm:cxn modelId="{B7B452C0-0A5B-4B8F-BC22-FA99EA746300}" type="presParOf" srcId="{7BEAE9B0-7376-47F2-8862-A33D0FD83C9D}" destId="{312EDBF1-4B27-45FD-A171-751E5ADF4A11}" srcOrd="1" destOrd="0" presId="urn:microsoft.com/office/officeart/2008/layout/LinedList"/>
    <dgm:cxn modelId="{75F37E6A-1357-41AF-84FF-37E5825D2AD0}" type="presParOf" srcId="{F45627BF-B860-4DDE-968D-46B8E8D8C549}" destId="{7EBA9A01-9376-4A24-BC24-F92C4F65C1B3}" srcOrd="4" destOrd="0" presId="urn:microsoft.com/office/officeart/2008/layout/LinedList"/>
    <dgm:cxn modelId="{0383B530-C82B-4F59-9FBD-A741440A94C8}" type="presParOf" srcId="{F45627BF-B860-4DDE-968D-46B8E8D8C549}" destId="{9BC11F7F-2877-42C7-8549-3B0D726C3BD7}" srcOrd="5" destOrd="0" presId="urn:microsoft.com/office/officeart/2008/layout/LinedList"/>
    <dgm:cxn modelId="{01CBABC8-F3E5-4E5C-B78F-5CCE20FEC91B}" type="presParOf" srcId="{9BC11F7F-2877-42C7-8549-3B0D726C3BD7}" destId="{D8E3A870-EB50-4899-BB02-D99097C8578F}" srcOrd="0" destOrd="0" presId="urn:microsoft.com/office/officeart/2008/layout/LinedList"/>
    <dgm:cxn modelId="{40BA1FDB-4B0E-4886-B0ED-F7657D5FD6A7}" type="presParOf" srcId="{9BC11F7F-2877-42C7-8549-3B0D726C3BD7}" destId="{ECFAD660-7C2B-4B39-978D-2C543AA3687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6FAB2D0-E1C5-450A-A099-7208FA783455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2CDD2E1-A971-4227-A76D-2CC8580A38E8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Data set de Excel</a:t>
          </a:r>
          <a:endParaRPr lang="en-US" dirty="0"/>
        </a:p>
      </dgm:t>
    </dgm:pt>
    <dgm:pt modelId="{08184052-CFAA-4FBC-9519-55A56344096F}" type="parTrans" cxnId="{DB2DDA46-9C3F-4356-AA2B-8F5C1A50B1EE}">
      <dgm:prSet/>
      <dgm:spPr/>
      <dgm:t>
        <a:bodyPr/>
        <a:lstStyle/>
        <a:p>
          <a:endParaRPr lang="en-US"/>
        </a:p>
      </dgm:t>
    </dgm:pt>
    <dgm:pt modelId="{988E2C73-583B-4384-B58C-E144B57265F4}" type="sibTrans" cxnId="{DB2DDA46-9C3F-4356-AA2B-8F5C1A50B1EE}">
      <dgm:prSet/>
      <dgm:spPr/>
      <dgm:t>
        <a:bodyPr/>
        <a:lstStyle/>
        <a:p>
          <a:endParaRPr lang="en-US"/>
        </a:p>
      </dgm:t>
    </dgm:pt>
    <dgm:pt modelId="{5962036C-5B31-419C-83B7-4A0977DF6583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Power BI</a:t>
          </a:r>
          <a:endParaRPr lang="en-US" dirty="0"/>
        </a:p>
      </dgm:t>
    </dgm:pt>
    <dgm:pt modelId="{E5E56E11-34A5-4657-8675-38D0E65C05DC}" type="parTrans" cxnId="{34ECC8AE-D34A-4440-8F47-0C1578E26C85}">
      <dgm:prSet/>
      <dgm:spPr/>
      <dgm:t>
        <a:bodyPr/>
        <a:lstStyle/>
        <a:p>
          <a:endParaRPr lang="en-US"/>
        </a:p>
      </dgm:t>
    </dgm:pt>
    <dgm:pt modelId="{693B6F31-B06A-4160-B6C5-70E05A22F89F}" type="sibTrans" cxnId="{34ECC8AE-D34A-4440-8F47-0C1578E26C85}">
      <dgm:prSet/>
      <dgm:spPr/>
      <dgm:t>
        <a:bodyPr/>
        <a:lstStyle/>
        <a:p>
          <a:endParaRPr lang="en-US"/>
        </a:p>
      </dgm:t>
    </dgm:pt>
    <dgm:pt modelId="{07F3932B-4CFB-4390-A5A8-155BBBD830B4}" type="pres">
      <dgm:prSet presAssocID="{46FAB2D0-E1C5-450A-A099-7208FA783455}" presName="root" presStyleCnt="0">
        <dgm:presLayoutVars>
          <dgm:dir/>
          <dgm:resizeHandles val="exact"/>
        </dgm:presLayoutVars>
      </dgm:prSet>
      <dgm:spPr/>
    </dgm:pt>
    <dgm:pt modelId="{9B3663C2-AEB1-4824-A81F-4610FE001B9B}" type="pres">
      <dgm:prSet presAssocID="{42CDD2E1-A971-4227-A76D-2CC8580A38E8}" presName="compNode" presStyleCnt="0"/>
      <dgm:spPr/>
    </dgm:pt>
    <dgm:pt modelId="{0272C2C2-865C-4377-9517-3C884D95930A}" type="pres">
      <dgm:prSet presAssocID="{42CDD2E1-A971-4227-A76D-2CC8580A38E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</dgm:spPr>
    </dgm:pt>
    <dgm:pt modelId="{AD9AFE06-048A-422A-B0E3-C15318B5212E}" type="pres">
      <dgm:prSet presAssocID="{42CDD2E1-A971-4227-A76D-2CC8580A38E8}" presName="spaceRect" presStyleCnt="0"/>
      <dgm:spPr/>
    </dgm:pt>
    <dgm:pt modelId="{06B93D07-4F7F-41FB-9620-ECA2162D2D76}" type="pres">
      <dgm:prSet presAssocID="{42CDD2E1-A971-4227-A76D-2CC8580A38E8}" presName="textRect" presStyleLbl="revTx" presStyleIdx="0" presStyleCnt="2">
        <dgm:presLayoutVars>
          <dgm:chMax val="1"/>
          <dgm:chPref val="1"/>
        </dgm:presLayoutVars>
      </dgm:prSet>
      <dgm:spPr/>
    </dgm:pt>
    <dgm:pt modelId="{D593D2F2-9A99-4C4A-B90A-9758C92AB20E}" type="pres">
      <dgm:prSet presAssocID="{988E2C73-583B-4384-B58C-E144B57265F4}" presName="sibTrans" presStyleCnt="0"/>
      <dgm:spPr/>
    </dgm:pt>
    <dgm:pt modelId="{E2F522BC-24B6-4E3C-B0B2-AF3BD4D7EA9D}" type="pres">
      <dgm:prSet presAssocID="{5962036C-5B31-419C-83B7-4A0977DF6583}" presName="compNode" presStyleCnt="0"/>
      <dgm:spPr/>
    </dgm:pt>
    <dgm:pt modelId="{B4B211D3-928A-44E0-BD1F-8D52FCAF79C6}" type="pres">
      <dgm:prSet presAssocID="{5962036C-5B31-419C-83B7-4A0977DF658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/>
          </a:stretch>
        </a:blipFill>
      </dgm:spPr>
    </dgm:pt>
    <dgm:pt modelId="{6379146D-7447-43EC-A9A5-71EF82CD2585}" type="pres">
      <dgm:prSet presAssocID="{5962036C-5B31-419C-83B7-4A0977DF6583}" presName="spaceRect" presStyleCnt="0"/>
      <dgm:spPr/>
    </dgm:pt>
    <dgm:pt modelId="{6904D975-0930-4D58-8859-564BB25363F6}" type="pres">
      <dgm:prSet presAssocID="{5962036C-5B31-419C-83B7-4A0977DF6583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7EDB865-F7CD-4417-9AF6-0B9C71F69EED}" type="presOf" srcId="{5962036C-5B31-419C-83B7-4A0977DF6583}" destId="{6904D975-0930-4D58-8859-564BB25363F6}" srcOrd="0" destOrd="0" presId="urn:microsoft.com/office/officeart/2018/2/layout/IconLabelList"/>
    <dgm:cxn modelId="{DB2DDA46-9C3F-4356-AA2B-8F5C1A50B1EE}" srcId="{46FAB2D0-E1C5-450A-A099-7208FA783455}" destId="{42CDD2E1-A971-4227-A76D-2CC8580A38E8}" srcOrd="0" destOrd="0" parTransId="{08184052-CFAA-4FBC-9519-55A56344096F}" sibTransId="{988E2C73-583B-4384-B58C-E144B57265F4}"/>
    <dgm:cxn modelId="{9DADF771-CBE1-4770-9EF3-5FEC56EED78E}" type="presOf" srcId="{42CDD2E1-A971-4227-A76D-2CC8580A38E8}" destId="{06B93D07-4F7F-41FB-9620-ECA2162D2D76}" srcOrd="0" destOrd="0" presId="urn:microsoft.com/office/officeart/2018/2/layout/IconLabelList"/>
    <dgm:cxn modelId="{A8C9FF8F-F3E8-4625-8C5D-52F61160A4ED}" type="presOf" srcId="{46FAB2D0-E1C5-450A-A099-7208FA783455}" destId="{07F3932B-4CFB-4390-A5A8-155BBBD830B4}" srcOrd="0" destOrd="0" presId="urn:microsoft.com/office/officeart/2018/2/layout/IconLabelList"/>
    <dgm:cxn modelId="{34ECC8AE-D34A-4440-8F47-0C1578E26C85}" srcId="{46FAB2D0-E1C5-450A-A099-7208FA783455}" destId="{5962036C-5B31-419C-83B7-4A0977DF6583}" srcOrd="1" destOrd="0" parTransId="{E5E56E11-34A5-4657-8675-38D0E65C05DC}" sibTransId="{693B6F31-B06A-4160-B6C5-70E05A22F89F}"/>
    <dgm:cxn modelId="{B4FA96D2-4944-4B8D-A1FC-4582DAAEE303}" type="presParOf" srcId="{07F3932B-4CFB-4390-A5A8-155BBBD830B4}" destId="{9B3663C2-AEB1-4824-A81F-4610FE001B9B}" srcOrd="0" destOrd="0" presId="urn:microsoft.com/office/officeart/2018/2/layout/IconLabelList"/>
    <dgm:cxn modelId="{1B5ABACB-1205-4DBB-880E-AA1FF932498B}" type="presParOf" srcId="{9B3663C2-AEB1-4824-A81F-4610FE001B9B}" destId="{0272C2C2-865C-4377-9517-3C884D95930A}" srcOrd="0" destOrd="0" presId="urn:microsoft.com/office/officeart/2018/2/layout/IconLabelList"/>
    <dgm:cxn modelId="{868165C5-A41E-4AA8-BEF4-B1D3F29FF9AC}" type="presParOf" srcId="{9B3663C2-AEB1-4824-A81F-4610FE001B9B}" destId="{AD9AFE06-048A-422A-B0E3-C15318B5212E}" srcOrd="1" destOrd="0" presId="urn:microsoft.com/office/officeart/2018/2/layout/IconLabelList"/>
    <dgm:cxn modelId="{D8B6AED1-7882-416A-9277-E1488C6DDF37}" type="presParOf" srcId="{9B3663C2-AEB1-4824-A81F-4610FE001B9B}" destId="{06B93D07-4F7F-41FB-9620-ECA2162D2D76}" srcOrd="2" destOrd="0" presId="urn:microsoft.com/office/officeart/2018/2/layout/IconLabelList"/>
    <dgm:cxn modelId="{72C8B2B4-C98E-4E01-87E7-45CDA554AC68}" type="presParOf" srcId="{07F3932B-4CFB-4390-A5A8-155BBBD830B4}" destId="{D593D2F2-9A99-4C4A-B90A-9758C92AB20E}" srcOrd="1" destOrd="0" presId="urn:microsoft.com/office/officeart/2018/2/layout/IconLabelList"/>
    <dgm:cxn modelId="{15766999-5D46-4DD0-AE1B-DCDC7C6709AD}" type="presParOf" srcId="{07F3932B-4CFB-4390-A5A8-155BBBD830B4}" destId="{E2F522BC-24B6-4E3C-B0B2-AF3BD4D7EA9D}" srcOrd="2" destOrd="0" presId="urn:microsoft.com/office/officeart/2018/2/layout/IconLabelList"/>
    <dgm:cxn modelId="{B45A4005-E130-4F86-9856-FFFDD0A93C7E}" type="presParOf" srcId="{E2F522BC-24B6-4E3C-B0B2-AF3BD4D7EA9D}" destId="{B4B211D3-928A-44E0-BD1F-8D52FCAF79C6}" srcOrd="0" destOrd="0" presId="urn:microsoft.com/office/officeart/2018/2/layout/IconLabelList"/>
    <dgm:cxn modelId="{A7355670-699A-4CC6-85A9-3A6608A11A3B}" type="presParOf" srcId="{E2F522BC-24B6-4E3C-B0B2-AF3BD4D7EA9D}" destId="{6379146D-7447-43EC-A9A5-71EF82CD2585}" srcOrd="1" destOrd="0" presId="urn:microsoft.com/office/officeart/2018/2/layout/IconLabelList"/>
    <dgm:cxn modelId="{62E6D485-77E7-4844-B1E7-5E641B9DACAC}" type="presParOf" srcId="{E2F522BC-24B6-4E3C-B0B2-AF3BD4D7EA9D}" destId="{6904D975-0930-4D58-8859-564BB25363F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6B1F179-F92F-4210-96F5-8D84E9F4B0F1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BEBD0E-45CF-437B-8FF1-6A8A4B027A4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EC" dirty="0"/>
            <a:t>Python </a:t>
          </a:r>
          <a:endParaRPr lang="en-US" dirty="0"/>
        </a:p>
      </dgm:t>
    </dgm:pt>
    <dgm:pt modelId="{11E76207-1CDA-461B-922B-392C899BE279}" type="parTrans" cxnId="{77FBFFDE-883E-44D5-8783-436AD73742F9}">
      <dgm:prSet/>
      <dgm:spPr/>
      <dgm:t>
        <a:bodyPr/>
        <a:lstStyle/>
        <a:p>
          <a:endParaRPr lang="en-US"/>
        </a:p>
      </dgm:t>
    </dgm:pt>
    <dgm:pt modelId="{9D8AD552-55B4-400B-B89C-1D5C0DE5ADDF}" type="sibTrans" cxnId="{77FBFFDE-883E-44D5-8783-436AD73742F9}">
      <dgm:prSet/>
      <dgm:spPr/>
      <dgm:t>
        <a:bodyPr/>
        <a:lstStyle/>
        <a:p>
          <a:endParaRPr lang="en-US"/>
        </a:p>
      </dgm:t>
    </dgm:pt>
    <dgm:pt modelId="{E4045496-0957-4F73-BD90-C218FD96DDC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EC" dirty="0"/>
            <a:t>Jupyter Notebook</a:t>
          </a:r>
          <a:endParaRPr lang="en-US" dirty="0"/>
        </a:p>
      </dgm:t>
    </dgm:pt>
    <dgm:pt modelId="{BA9A0778-1016-4B9D-A152-05859AC74076}" type="parTrans" cxnId="{A6C94EC4-09F0-4716-BE40-0C14376DFA49}">
      <dgm:prSet/>
      <dgm:spPr/>
      <dgm:t>
        <a:bodyPr/>
        <a:lstStyle/>
        <a:p>
          <a:endParaRPr lang="en-US"/>
        </a:p>
      </dgm:t>
    </dgm:pt>
    <dgm:pt modelId="{FB9F8548-F81B-4865-84B0-2A90B2F8A949}" type="sibTrans" cxnId="{A6C94EC4-09F0-4716-BE40-0C14376DFA49}">
      <dgm:prSet/>
      <dgm:spPr/>
      <dgm:t>
        <a:bodyPr/>
        <a:lstStyle/>
        <a:p>
          <a:endParaRPr lang="en-US"/>
        </a:p>
      </dgm:t>
    </dgm:pt>
    <dgm:pt modelId="{976761FF-C7B9-480E-AA51-FF330ABA49EF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Numpy</a:t>
          </a:r>
          <a:endParaRPr lang="en-US" dirty="0"/>
        </a:p>
      </dgm:t>
    </dgm:pt>
    <dgm:pt modelId="{D8DFBA01-9CBA-4A56-9494-1244197AFB86}" type="parTrans" cxnId="{ED315B57-2410-41BB-86BB-E6A5356F6878}">
      <dgm:prSet/>
      <dgm:spPr/>
      <dgm:t>
        <a:bodyPr/>
        <a:lstStyle/>
        <a:p>
          <a:endParaRPr lang="en-US"/>
        </a:p>
      </dgm:t>
    </dgm:pt>
    <dgm:pt modelId="{96278696-79AF-4C12-A049-8ED8D2EBCD27}" type="sibTrans" cxnId="{ED315B57-2410-41BB-86BB-E6A5356F6878}">
      <dgm:prSet/>
      <dgm:spPr/>
      <dgm:t>
        <a:bodyPr/>
        <a:lstStyle/>
        <a:p>
          <a:endParaRPr lang="en-US"/>
        </a:p>
      </dgm:t>
    </dgm:pt>
    <dgm:pt modelId="{86C37592-8066-4051-BC1D-0BB64F92ACDC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Pandas </a:t>
          </a:r>
          <a:endParaRPr lang="en-US" dirty="0"/>
        </a:p>
      </dgm:t>
    </dgm:pt>
    <dgm:pt modelId="{4253A2A5-F325-4BA0-AE6D-F22DA3251A22}" type="parTrans" cxnId="{32926166-5467-4D49-9740-AD020B2E611F}">
      <dgm:prSet/>
      <dgm:spPr/>
      <dgm:t>
        <a:bodyPr/>
        <a:lstStyle/>
        <a:p>
          <a:endParaRPr lang="en-US"/>
        </a:p>
      </dgm:t>
    </dgm:pt>
    <dgm:pt modelId="{200BCCD8-CA55-4F63-A446-1B2A46758129}" type="sibTrans" cxnId="{32926166-5467-4D49-9740-AD020B2E611F}">
      <dgm:prSet/>
      <dgm:spPr/>
      <dgm:t>
        <a:bodyPr/>
        <a:lstStyle/>
        <a:p>
          <a:endParaRPr lang="en-US"/>
        </a:p>
      </dgm:t>
    </dgm:pt>
    <dgm:pt modelId="{127A3A30-8EFE-4940-BB3E-0E541D0A71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Matplotlib</a:t>
          </a:r>
        </a:p>
      </dgm:t>
    </dgm:pt>
    <dgm:pt modelId="{C7AD43EE-2BBD-4B44-86FF-C5A1791C9B00}" type="parTrans" cxnId="{FF3F8343-F9D2-4674-B70E-8D9B7A44E30D}">
      <dgm:prSet/>
      <dgm:spPr/>
      <dgm:t>
        <a:bodyPr/>
        <a:lstStyle/>
        <a:p>
          <a:endParaRPr lang="en-US"/>
        </a:p>
      </dgm:t>
    </dgm:pt>
    <dgm:pt modelId="{2051ECB6-8BF8-4DF5-AAA6-726FF3A834ED}" type="sibTrans" cxnId="{FF3F8343-F9D2-4674-B70E-8D9B7A44E30D}">
      <dgm:prSet/>
      <dgm:spPr/>
      <dgm:t>
        <a:bodyPr/>
        <a:lstStyle/>
        <a:p>
          <a:endParaRPr lang="en-US"/>
        </a:p>
      </dgm:t>
    </dgm:pt>
    <dgm:pt modelId="{2C6AE36A-CDD2-4743-86EB-DF9B87E89CF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Seaborn</a:t>
          </a:r>
        </a:p>
      </dgm:t>
    </dgm:pt>
    <dgm:pt modelId="{0C3F8ABC-12AD-4A5B-8ACB-0A4CA67A88C3}" type="parTrans" cxnId="{22F6D57C-8960-402A-B96C-034CBC48BE4A}">
      <dgm:prSet/>
      <dgm:spPr/>
      <dgm:t>
        <a:bodyPr/>
        <a:lstStyle/>
        <a:p>
          <a:endParaRPr lang="en-US"/>
        </a:p>
      </dgm:t>
    </dgm:pt>
    <dgm:pt modelId="{2BA1CBF5-D17D-48E8-B878-32C9B67EC040}" type="sibTrans" cxnId="{22F6D57C-8960-402A-B96C-034CBC48BE4A}">
      <dgm:prSet/>
      <dgm:spPr/>
      <dgm:t>
        <a:bodyPr/>
        <a:lstStyle/>
        <a:p>
          <a:endParaRPr lang="en-US"/>
        </a:p>
      </dgm:t>
    </dgm:pt>
    <dgm:pt modelId="{514AB045-006E-447C-A8DD-AEEBBFC90CA5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Scikit-lear</a:t>
          </a:r>
          <a:endParaRPr lang="en-US" dirty="0"/>
        </a:p>
      </dgm:t>
    </dgm:pt>
    <dgm:pt modelId="{CC61BDD2-185A-40D8-A93E-8E9452475EA7}" type="parTrans" cxnId="{2FF86C8D-9B21-48B3-A4F4-85D31D7519EA}">
      <dgm:prSet/>
      <dgm:spPr/>
      <dgm:t>
        <a:bodyPr/>
        <a:lstStyle/>
        <a:p>
          <a:endParaRPr lang="en-US"/>
        </a:p>
      </dgm:t>
    </dgm:pt>
    <dgm:pt modelId="{92827606-BDC4-49E0-9BFB-934B80D8786D}" type="sibTrans" cxnId="{2FF86C8D-9B21-48B3-A4F4-85D31D7519EA}">
      <dgm:prSet/>
      <dgm:spPr/>
      <dgm:t>
        <a:bodyPr/>
        <a:lstStyle/>
        <a:p>
          <a:endParaRPr lang="en-US"/>
        </a:p>
      </dgm:t>
    </dgm:pt>
    <dgm:pt modelId="{3ED94850-8BBA-4CE4-9A02-DCFB0DA5B751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Streamlit</a:t>
          </a:r>
          <a:endParaRPr lang="en-US" dirty="0"/>
        </a:p>
      </dgm:t>
    </dgm:pt>
    <dgm:pt modelId="{01F95358-9D83-49E5-AFB2-B293EDB90F0B}" type="parTrans" cxnId="{5EE93177-65A7-423B-AC42-095A1BFAD7C8}">
      <dgm:prSet/>
      <dgm:spPr/>
      <dgm:t>
        <a:bodyPr/>
        <a:lstStyle/>
        <a:p>
          <a:endParaRPr lang="en-US"/>
        </a:p>
      </dgm:t>
    </dgm:pt>
    <dgm:pt modelId="{1D4A3742-8864-414C-B45F-34E7E0CA82F6}" type="sibTrans" cxnId="{5EE93177-65A7-423B-AC42-095A1BFAD7C8}">
      <dgm:prSet/>
      <dgm:spPr/>
      <dgm:t>
        <a:bodyPr/>
        <a:lstStyle/>
        <a:p>
          <a:endParaRPr lang="en-US"/>
        </a:p>
      </dgm:t>
    </dgm:pt>
    <dgm:pt modelId="{ABCFBD0B-8DE7-4EBE-B136-36EACA52B32A}" type="pres">
      <dgm:prSet presAssocID="{36B1F179-F92F-4210-96F5-8D84E9F4B0F1}" presName="root" presStyleCnt="0">
        <dgm:presLayoutVars>
          <dgm:dir/>
          <dgm:resizeHandles val="exact"/>
        </dgm:presLayoutVars>
      </dgm:prSet>
      <dgm:spPr/>
    </dgm:pt>
    <dgm:pt modelId="{6FC6FAF5-9DDF-465C-B3FD-A2EBCEBDED3B}" type="pres">
      <dgm:prSet presAssocID="{9FBEBD0E-45CF-437B-8FF1-6A8A4B027A4B}" presName="compNode" presStyleCnt="0"/>
      <dgm:spPr/>
    </dgm:pt>
    <dgm:pt modelId="{B514E6E6-5084-4409-8807-05802242B1E2}" type="pres">
      <dgm:prSet presAssocID="{9FBEBD0E-45CF-437B-8FF1-6A8A4B027A4B}" presName="iconRect" presStyleLbl="node1" presStyleIdx="0" presStyleCnt="2" custScaleX="142196" custScaleY="125716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17880" t="-102" r="-17880" b="-102"/>
          </a:stretch>
        </a:blipFill>
      </dgm:spPr>
    </dgm:pt>
    <dgm:pt modelId="{C9326148-1C66-4663-9D37-5212A77FC047}" type="pres">
      <dgm:prSet presAssocID="{9FBEBD0E-45CF-437B-8FF1-6A8A4B027A4B}" presName="iconSpace" presStyleCnt="0"/>
      <dgm:spPr/>
    </dgm:pt>
    <dgm:pt modelId="{F1EFFF02-82B3-4401-B90B-87FBA1F32C7B}" type="pres">
      <dgm:prSet presAssocID="{9FBEBD0E-45CF-437B-8FF1-6A8A4B027A4B}" presName="parTx" presStyleLbl="revTx" presStyleIdx="0" presStyleCnt="4">
        <dgm:presLayoutVars>
          <dgm:chMax val="0"/>
          <dgm:chPref val="0"/>
        </dgm:presLayoutVars>
      </dgm:prSet>
      <dgm:spPr/>
    </dgm:pt>
    <dgm:pt modelId="{0FA90073-7C18-4AA0-A95F-7F71873D1A09}" type="pres">
      <dgm:prSet presAssocID="{9FBEBD0E-45CF-437B-8FF1-6A8A4B027A4B}" presName="txSpace" presStyleCnt="0"/>
      <dgm:spPr/>
    </dgm:pt>
    <dgm:pt modelId="{3B5A88B9-8A17-4626-B3C8-8A85FD6991B4}" type="pres">
      <dgm:prSet presAssocID="{9FBEBD0E-45CF-437B-8FF1-6A8A4B027A4B}" presName="desTx" presStyleLbl="revTx" presStyleIdx="1" presStyleCnt="4">
        <dgm:presLayoutVars/>
      </dgm:prSet>
      <dgm:spPr/>
    </dgm:pt>
    <dgm:pt modelId="{89A50065-D617-4BB8-AFF0-E9DD37D0B157}" type="pres">
      <dgm:prSet presAssocID="{9D8AD552-55B4-400B-B89C-1D5C0DE5ADDF}" presName="sibTrans" presStyleCnt="0"/>
      <dgm:spPr/>
    </dgm:pt>
    <dgm:pt modelId="{BE41C908-9A2C-4F6E-98C6-5D45AF5D652F}" type="pres">
      <dgm:prSet presAssocID="{E4045496-0957-4F73-BD90-C218FD96DDCF}" presName="compNode" presStyleCnt="0"/>
      <dgm:spPr/>
    </dgm:pt>
    <dgm:pt modelId="{6CF3CC9E-B9AB-4866-9FD2-8A1894274F92}" type="pres">
      <dgm:prSet presAssocID="{E4045496-0957-4F73-BD90-C218FD96DDCF}" presName="iconRect" presStyleLbl="node1" presStyleIdx="1" presStyleCnt="2"/>
      <dgm:spPr>
        <a:blipFill dpi="0" rotWithShape="1"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9484" t="3725" r="9484" b="3725"/>
          </a:stretch>
        </a:blipFill>
      </dgm:spPr>
    </dgm:pt>
    <dgm:pt modelId="{4BB52798-2C25-4188-A4E1-1838B41FB8F2}" type="pres">
      <dgm:prSet presAssocID="{E4045496-0957-4F73-BD90-C218FD96DDCF}" presName="iconSpace" presStyleCnt="0"/>
      <dgm:spPr/>
    </dgm:pt>
    <dgm:pt modelId="{643F2664-D98D-4BDA-92AB-58C939DB99FA}" type="pres">
      <dgm:prSet presAssocID="{E4045496-0957-4F73-BD90-C218FD96DDCF}" presName="parTx" presStyleLbl="revTx" presStyleIdx="2" presStyleCnt="4">
        <dgm:presLayoutVars>
          <dgm:chMax val="0"/>
          <dgm:chPref val="0"/>
        </dgm:presLayoutVars>
      </dgm:prSet>
      <dgm:spPr/>
    </dgm:pt>
    <dgm:pt modelId="{74509420-1AE7-4BAD-ADB3-6EF9666B68BC}" type="pres">
      <dgm:prSet presAssocID="{E4045496-0957-4F73-BD90-C218FD96DDCF}" presName="txSpace" presStyleCnt="0"/>
      <dgm:spPr/>
    </dgm:pt>
    <dgm:pt modelId="{E63786D1-0B83-4420-B7F6-4A71CFBD8FBE}" type="pres">
      <dgm:prSet presAssocID="{E4045496-0957-4F73-BD90-C218FD96DDCF}" presName="desTx" presStyleLbl="revTx" presStyleIdx="3" presStyleCnt="4">
        <dgm:presLayoutVars/>
      </dgm:prSet>
      <dgm:spPr/>
    </dgm:pt>
  </dgm:ptLst>
  <dgm:cxnLst>
    <dgm:cxn modelId="{CE50673D-483A-48B0-99F2-CF53E70DD535}" type="presOf" srcId="{86C37592-8066-4051-BC1D-0BB64F92ACDC}" destId="{E63786D1-0B83-4420-B7F6-4A71CFBD8FBE}" srcOrd="0" destOrd="1" presId="urn:microsoft.com/office/officeart/2018/5/layout/CenteredIconLabelDescriptionList"/>
    <dgm:cxn modelId="{FF3F8343-F9D2-4674-B70E-8D9B7A44E30D}" srcId="{E4045496-0957-4F73-BD90-C218FD96DDCF}" destId="{127A3A30-8EFE-4940-BB3E-0E541D0A71BB}" srcOrd="2" destOrd="0" parTransId="{C7AD43EE-2BBD-4B44-86FF-C5A1791C9B00}" sibTransId="{2051ECB6-8BF8-4DF5-AAA6-726FF3A834ED}"/>
    <dgm:cxn modelId="{32926166-5467-4D49-9740-AD020B2E611F}" srcId="{E4045496-0957-4F73-BD90-C218FD96DDCF}" destId="{86C37592-8066-4051-BC1D-0BB64F92ACDC}" srcOrd="1" destOrd="0" parTransId="{4253A2A5-F325-4BA0-AE6D-F22DA3251A22}" sibTransId="{200BCCD8-CA55-4F63-A446-1B2A46758129}"/>
    <dgm:cxn modelId="{E09F546D-D1E2-4778-83EA-632225D48FF6}" type="presOf" srcId="{9FBEBD0E-45CF-437B-8FF1-6A8A4B027A4B}" destId="{F1EFFF02-82B3-4401-B90B-87FBA1F32C7B}" srcOrd="0" destOrd="0" presId="urn:microsoft.com/office/officeart/2018/5/layout/CenteredIconLabelDescriptionList"/>
    <dgm:cxn modelId="{D3207070-877A-4BEB-993B-1DD45B002340}" type="presOf" srcId="{127A3A30-8EFE-4940-BB3E-0E541D0A71BB}" destId="{E63786D1-0B83-4420-B7F6-4A71CFBD8FBE}" srcOrd="0" destOrd="2" presId="urn:microsoft.com/office/officeart/2018/5/layout/CenteredIconLabelDescriptionList"/>
    <dgm:cxn modelId="{4F72A672-2690-4EDC-B59F-49E74AADB318}" type="presOf" srcId="{36B1F179-F92F-4210-96F5-8D84E9F4B0F1}" destId="{ABCFBD0B-8DE7-4EBE-B136-36EACA52B32A}" srcOrd="0" destOrd="0" presId="urn:microsoft.com/office/officeart/2018/5/layout/CenteredIconLabelDescriptionList"/>
    <dgm:cxn modelId="{4AB62157-F7C8-4AF6-8EC2-7F4F01FA3A13}" type="presOf" srcId="{2C6AE36A-CDD2-4743-86EB-DF9B87E89CF5}" destId="{E63786D1-0B83-4420-B7F6-4A71CFBD8FBE}" srcOrd="0" destOrd="3" presId="urn:microsoft.com/office/officeart/2018/5/layout/CenteredIconLabelDescriptionList"/>
    <dgm:cxn modelId="{5EE93177-65A7-423B-AC42-095A1BFAD7C8}" srcId="{E4045496-0957-4F73-BD90-C218FD96DDCF}" destId="{3ED94850-8BBA-4CE4-9A02-DCFB0DA5B751}" srcOrd="5" destOrd="0" parTransId="{01F95358-9D83-49E5-AFB2-B293EDB90F0B}" sibTransId="{1D4A3742-8864-414C-B45F-34E7E0CA82F6}"/>
    <dgm:cxn modelId="{ED315B57-2410-41BB-86BB-E6A5356F6878}" srcId="{E4045496-0957-4F73-BD90-C218FD96DDCF}" destId="{976761FF-C7B9-480E-AA51-FF330ABA49EF}" srcOrd="0" destOrd="0" parTransId="{D8DFBA01-9CBA-4A56-9494-1244197AFB86}" sibTransId="{96278696-79AF-4C12-A049-8ED8D2EBCD27}"/>
    <dgm:cxn modelId="{22F6D57C-8960-402A-B96C-034CBC48BE4A}" srcId="{E4045496-0957-4F73-BD90-C218FD96DDCF}" destId="{2C6AE36A-CDD2-4743-86EB-DF9B87E89CF5}" srcOrd="3" destOrd="0" parTransId="{0C3F8ABC-12AD-4A5B-8ACB-0A4CA67A88C3}" sibTransId="{2BA1CBF5-D17D-48E8-B878-32C9B67EC040}"/>
    <dgm:cxn modelId="{2FF86C8D-9B21-48B3-A4F4-85D31D7519EA}" srcId="{E4045496-0957-4F73-BD90-C218FD96DDCF}" destId="{514AB045-006E-447C-A8DD-AEEBBFC90CA5}" srcOrd="4" destOrd="0" parTransId="{CC61BDD2-185A-40D8-A93E-8E9452475EA7}" sibTransId="{92827606-BDC4-49E0-9BFB-934B80D8786D}"/>
    <dgm:cxn modelId="{2DBDD890-3E1B-4FBB-A4EF-C061DE2BF815}" type="presOf" srcId="{3ED94850-8BBA-4CE4-9A02-DCFB0DA5B751}" destId="{E63786D1-0B83-4420-B7F6-4A71CFBD8FBE}" srcOrd="0" destOrd="5" presId="urn:microsoft.com/office/officeart/2018/5/layout/CenteredIconLabelDescriptionList"/>
    <dgm:cxn modelId="{A7992D9F-D14B-4A00-90EC-2B44258D032E}" type="presOf" srcId="{E4045496-0957-4F73-BD90-C218FD96DDCF}" destId="{643F2664-D98D-4BDA-92AB-58C939DB99FA}" srcOrd="0" destOrd="0" presId="urn:microsoft.com/office/officeart/2018/5/layout/CenteredIconLabelDescriptionList"/>
    <dgm:cxn modelId="{A26398AC-0886-4BD1-B237-755BBF63F7C4}" type="presOf" srcId="{976761FF-C7B9-480E-AA51-FF330ABA49EF}" destId="{E63786D1-0B83-4420-B7F6-4A71CFBD8FBE}" srcOrd="0" destOrd="0" presId="urn:microsoft.com/office/officeart/2018/5/layout/CenteredIconLabelDescriptionList"/>
    <dgm:cxn modelId="{A6C94EC4-09F0-4716-BE40-0C14376DFA49}" srcId="{36B1F179-F92F-4210-96F5-8D84E9F4B0F1}" destId="{E4045496-0957-4F73-BD90-C218FD96DDCF}" srcOrd="1" destOrd="0" parTransId="{BA9A0778-1016-4B9D-A152-05859AC74076}" sibTransId="{FB9F8548-F81B-4865-84B0-2A90B2F8A949}"/>
    <dgm:cxn modelId="{C77D6CC9-7C24-4681-9B0D-3DEB605AC84A}" type="presOf" srcId="{514AB045-006E-447C-A8DD-AEEBBFC90CA5}" destId="{E63786D1-0B83-4420-B7F6-4A71CFBD8FBE}" srcOrd="0" destOrd="4" presId="urn:microsoft.com/office/officeart/2018/5/layout/CenteredIconLabelDescriptionList"/>
    <dgm:cxn modelId="{77FBFFDE-883E-44D5-8783-436AD73742F9}" srcId="{36B1F179-F92F-4210-96F5-8D84E9F4B0F1}" destId="{9FBEBD0E-45CF-437B-8FF1-6A8A4B027A4B}" srcOrd="0" destOrd="0" parTransId="{11E76207-1CDA-461B-922B-392C899BE279}" sibTransId="{9D8AD552-55B4-400B-B89C-1D5C0DE5ADDF}"/>
    <dgm:cxn modelId="{A00EE238-54E4-46E0-B19C-6E6EC4F37B0A}" type="presParOf" srcId="{ABCFBD0B-8DE7-4EBE-B136-36EACA52B32A}" destId="{6FC6FAF5-9DDF-465C-B3FD-A2EBCEBDED3B}" srcOrd="0" destOrd="0" presId="urn:microsoft.com/office/officeart/2018/5/layout/CenteredIconLabelDescriptionList"/>
    <dgm:cxn modelId="{7C4926D9-65A3-4E61-9025-FE9AD89CD749}" type="presParOf" srcId="{6FC6FAF5-9DDF-465C-B3FD-A2EBCEBDED3B}" destId="{B514E6E6-5084-4409-8807-05802242B1E2}" srcOrd="0" destOrd="0" presId="urn:microsoft.com/office/officeart/2018/5/layout/CenteredIconLabelDescriptionList"/>
    <dgm:cxn modelId="{787694B3-49A4-422B-AD90-95B1D75D0CB5}" type="presParOf" srcId="{6FC6FAF5-9DDF-465C-B3FD-A2EBCEBDED3B}" destId="{C9326148-1C66-4663-9D37-5212A77FC047}" srcOrd="1" destOrd="0" presId="urn:microsoft.com/office/officeart/2018/5/layout/CenteredIconLabelDescriptionList"/>
    <dgm:cxn modelId="{E95C09BC-8B6C-4E9E-BDF1-DA1F6EF3F216}" type="presParOf" srcId="{6FC6FAF5-9DDF-465C-B3FD-A2EBCEBDED3B}" destId="{F1EFFF02-82B3-4401-B90B-87FBA1F32C7B}" srcOrd="2" destOrd="0" presId="urn:microsoft.com/office/officeart/2018/5/layout/CenteredIconLabelDescriptionList"/>
    <dgm:cxn modelId="{A62793C6-9CB7-46C5-9D1E-444131D59A21}" type="presParOf" srcId="{6FC6FAF5-9DDF-465C-B3FD-A2EBCEBDED3B}" destId="{0FA90073-7C18-4AA0-A95F-7F71873D1A09}" srcOrd="3" destOrd="0" presId="urn:microsoft.com/office/officeart/2018/5/layout/CenteredIconLabelDescriptionList"/>
    <dgm:cxn modelId="{2671996C-B3DE-49EC-BDB7-AFBBD26745C2}" type="presParOf" srcId="{6FC6FAF5-9DDF-465C-B3FD-A2EBCEBDED3B}" destId="{3B5A88B9-8A17-4626-B3C8-8A85FD6991B4}" srcOrd="4" destOrd="0" presId="urn:microsoft.com/office/officeart/2018/5/layout/CenteredIconLabelDescriptionList"/>
    <dgm:cxn modelId="{B4C74218-AE76-402B-B7D2-933849301DA2}" type="presParOf" srcId="{ABCFBD0B-8DE7-4EBE-B136-36EACA52B32A}" destId="{89A50065-D617-4BB8-AFF0-E9DD37D0B157}" srcOrd="1" destOrd="0" presId="urn:microsoft.com/office/officeart/2018/5/layout/CenteredIconLabelDescriptionList"/>
    <dgm:cxn modelId="{0EDF29C5-0B8A-4FA0-9F38-41205175BE98}" type="presParOf" srcId="{ABCFBD0B-8DE7-4EBE-B136-36EACA52B32A}" destId="{BE41C908-9A2C-4F6E-98C6-5D45AF5D652F}" srcOrd="2" destOrd="0" presId="urn:microsoft.com/office/officeart/2018/5/layout/CenteredIconLabelDescriptionList"/>
    <dgm:cxn modelId="{C6F9EAA5-B41D-45CC-90E3-9C7DE5EB023E}" type="presParOf" srcId="{BE41C908-9A2C-4F6E-98C6-5D45AF5D652F}" destId="{6CF3CC9E-B9AB-4866-9FD2-8A1894274F92}" srcOrd="0" destOrd="0" presId="urn:microsoft.com/office/officeart/2018/5/layout/CenteredIconLabelDescriptionList"/>
    <dgm:cxn modelId="{94F0E213-06B8-4B22-A84F-FAA2C7EDB489}" type="presParOf" srcId="{BE41C908-9A2C-4F6E-98C6-5D45AF5D652F}" destId="{4BB52798-2C25-4188-A4E1-1838B41FB8F2}" srcOrd="1" destOrd="0" presId="urn:microsoft.com/office/officeart/2018/5/layout/CenteredIconLabelDescriptionList"/>
    <dgm:cxn modelId="{0DB5CE89-D54D-4170-A4BF-6C1E2FA4B20B}" type="presParOf" srcId="{BE41C908-9A2C-4F6E-98C6-5D45AF5D652F}" destId="{643F2664-D98D-4BDA-92AB-58C939DB99FA}" srcOrd="2" destOrd="0" presId="urn:microsoft.com/office/officeart/2018/5/layout/CenteredIconLabelDescriptionList"/>
    <dgm:cxn modelId="{10AB9B3F-5825-4AE2-B48A-8280A1C19836}" type="presParOf" srcId="{BE41C908-9A2C-4F6E-98C6-5D45AF5D652F}" destId="{74509420-1AE7-4BAD-ADB3-6EF9666B68BC}" srcOrd="3" destOrd="0" presId="urn:microsoft.com/office/officeart/2018/5/layout/CenteredIconLabelDescriptionList"/>
    <dgm:cxn modelId="{FB2D1850-1291-4FD1-A297-D3F018C08C7E}" type="presParOf" srcId="{BE41C908-9A2C-4F6E-98C6-5D45AF5D652F}" destId="{E63786D1-0B83-4420-B7F6-4A71CFBD8FBE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91F8B24-5AC6-486B-BFAC-EF7F9B2D3538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759577-A14B-4502-AE27-E90B2D4D6BB3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Visual Studio Code</a:t>
          </a:r>
          <a:endParaRPr lang="en-US" dirty="0"/>
        </a:p>
      </dgm:t>
    </dgm:pt>
    <dgm:pt modelId="{9050B6C4-59E5-45A4-9EC3-E76777A63879}" type="parTrans" cxnId="{ECD2EB17-E291-4721-B7CF-4DEC4E3E1A77}">
      <dgm:prSet/>
      <dgm:spPr/>
      <dgm:t>
        <a:bodyPr/>
        <a:lstStyle/>
        <a:p>
          <a:endParaRPr lang="en-US"/>
        </a:p>
      </dgm:t>
    </dgm:pt>
    <dgm:pt modelId="{D62307CD-58D9-48D2-9FB2-009F4BB8EFF3}" type="sibTrans" cxnId="{ECD2EB17-E291-4721-B7CF-4DEC4E3E1A77}">
      <dgm:prSet/>
      <dgm:spPr/>
      <dgm:t>
        <a:bodyPr/>
        <a:lstStyle/>
        <a:p>
          <a:endParaRPr lang="en-US"/>
        </a:p>
      </dgm:t>
    </dgm:pt>
    <dgm:pt modelId="{81EE485F-234D-4BBC-9B29-816E76065F7F}">
      <dgm:prSet/>
      <dgm:spPr/>
      <dgm:t>
        <a:bodyPr/>
        <a:lstStyle/>
        <a:p>
          <a:pPr>
            <a:lnSpc>
              <a:spcPct val="100000"/>
            </a:lnSpc>
          </a:pPr>
          <a:r>
            <a:rPr lang="es-EC" dirty="0"/>
            <a:t>Google Cloud</a:t>
          </a:r>
          <a:endParaRPr lang="en-US" dirty="0"/>
        </a:p>
      </dgm:t>
    </dgm:pt>
    <dgm:pt modelId="{5DFDC463-CE36-45EB-8B44-E405376C690E}" type="parTrans" cxnId="{F3379E3B-36E8-4A61-9E64-1521463A5EA4}">
      <dgm:prSet/>
      <dgm:spPr/>
      <dgm:t>
        <a:bodyPr/>
        <a:lstStyle/>
        <a:p>
          <a:endParaRPr lang="en-US"/>
        </a:p>
      </dgm:t>
    </dgm:pt>
    <dgm:pt modelId="{EF0215DC-389C-4572-9038-2972C8AA6C24}" type="sibTrans" cxnId="{F3379E3B-36E8-4A61-9E64-1521463A5EA4}">
      <dgm:prSet/>
      <dgm:spPr/>
      <dgm:t>
        <a:bodyPr/>
        <a:lstStyle/>
        <a:p>
          <a:endParaRPr lang="en-US"/>
        </a:p>
      </dgm:t>
    </dgm:pt>
    <dgm:pt modelId="{1C7CD3BB-9FF1-4C7F-99C6-A39707070D78}" type="pres">
      <dgm:prSet presAssocID="{291F8B24-5AC6-486B-BFAC-EF7F9B2D3538}" presName="root" presStyleCnt="0">
        <dgm:presLayoutVars>
          <dgm:dir/>
          <dgm:resizeHandles val="exact"/>
        </dgm:presLayoutVars>
      </dgm:prSet>
      <dgm:spPr/>
    </dgm:pt>
    <dgm:pt modelId="{5E22A2C0-6E99-4ADC-A22C-5191C31BC735}" type="pres">
      <dgm:prSet presAssocID="{5F759577-A14B-4502-AE27-E90B2D4D6BB3}" presName="compNode" presStyleCnt="0"/>
      <dgm:spPr/>
    </dgm:pt>
    <dgm:pt modelId="{CF7BAF82-F596-4E4D-8726-E2EBDD4F83E8}" type="pres">
      <dgm:prSet presAssocID="{5F759577-A14B-4502-AE27-E90B2D4D6BB3}" presName="iconRect" presStyleLbl="node1" presStyleIdx="0" presStyleCnt="2" custScaleX="111111" custScaleY="11111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</dgm:spPr>
    </dgm:pt>
    <dgm:pt modelId="{673CC146-19BB-4EB6-ACAD-54401D1EA5E7}" type="pres">
      <dgm:prSet presAssocID="{5F759577-A14B-4502-AE27-E90B2D4D6BB3}" presName="spaceRect" presStyleCnt="0"/>
      <dgm:spPr/>
    </dgm:pt>
    <dgm:pt modelId="{7274BD9E-CCDD-48FC-BBB7-D065351D7722}" type="pres">
      <dgm:prSet presAssocID="{5F759577-A14B-4502-AE27-E90B2D4D6BB3}" presName="textRect" presStyleLbl="revTx" presStyleIdx="0" presStyleCnt="2">
        <dgm:presLayoutVars>
          <dgm:chMax val="1"/>
          <dgm:chPref val="1"/>
        </dgm:presLayoutVars>
      </dgm:prSet>
      <dgm:spPr/>
    </dgm:pt>
    <dgm:pt modelId="{FC1D9216-979C-402D-8354-ECDEB6A3A2E0}" type="pres">
      <dgm:prSet presAssocID="{D62307CD-58D9-48D2-9FB2-009F4BB8EFF3}" presName="sibTrans" presStyleCnt="0"/>
      <dgm:spPr/>
    </dgm:pt>
    <dgm:pt modelId="{7877E79B-255F-46A2-B004-EA11F0D536A2}" type="pres">
      <dgm:prSet presAssocID="{81EE485F-234D-4BBC-9B29-816E76065F7F}" presName="compNode" presStyleCnt="0"/>
      <dgm:spPr/>
    </dgm:pt>
    <dgm:pt modelId="{7725CD87-3C56-4A7D-BFA5-94ACB812A2BD}" type="pres">
      <dgm:prSet presAssocID="{81EE485F-234D-4BBC-9B29-816E76065F7F}" presName="iconRect" presStyleLbl="node1" presStyleIdx="1" presStyleCnt="2" custScaleX="111111" custScaleY="111111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5834" t="11666" r="-5834" b="11666"/>
          </a:stretch>
        </a:blipFill>
      </dgm:spPr>
    </dgm:pt>
    <dgm:pt modelId="{BB058290-9ECF-443E-841A-2C0744B04AF2}" type="pres">
      <dgm:prSet presAssocID="{81EE485F-234D-4BBC-9B29-816E76065F7F}" presName="spaceRect" presStyleCnt="0"/>
      <dgm:spPr/>
    </dgm:pt>
    <dgm:pt modelId="{F181FF8E-2623-4951-9261-62E18FB4F4DF}" type="pres">
      <dgm:prSet presAssocID="{81EE485F-234D-4BBC-9B29-816E76065F7F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ECD2EB17-E291-4721-B7CF-4DEC4E3E1A77}" srcId="{291F8B24-5AC6-486B-BFAC-EF7F9B2D3538}" destId="{5F759577-A14B-4502-AE27-E90B2D4D6BB3}" srcOrd="0" destOrd="0" parTransId="{9050B6C4-59E5-45A4-9EC3-E76777A63879}" sibTransId="{D62307CD-58D9-48D2-9FB2-009F4BB8EFF3}"/>
    <dgm:cxn modelId="{F3379E3B-36E8-4A61-9E64-1521463A5EA4}" srcId="{291F8B24-5AC6-486B-BFAC-EF7F9B2D3538}" destId="{81EE485F-234D-4BBC-9B29-816E76065F7F}" srcOrd="1" destOrd="0" parTransId="{5DFDC463-CE36-45EB-8B44-E405376C690E}" sibTransId="{EF0215DC-389C-4572-9038-2972C8AA6C24}"/>
    <dgm:cxn modelId="{CEFBF367-5E94-4A19-B67F-5EAAF7A6050F}" type="presOf" srcId="{81EE485F-234D-4BBC-9B29-816E76065F7F}" destId="{F181FF8E-2623-4951-9261-62E18FB4F4DF}" srcOrd="0" destOrd="0" presId="urn:microsoft.com/office/officeart/2018/2/layout/IconLabelList"/>
    <dgm:cxn modelId="{DC64C79C-FE8D-441C-A85F-BBCBD8A93207}" type="presOf" srcId="{291F8B24-5AC6-486B-BFAC-EF7F9B2D3538}" destId="{1C7CD3BB-9FF1-4C7F-99C6-A39707070D78}" srcOrd="0" destOrd="0" presId="urn:microsoft.com/office/officeart/2018/2/layout/IconLabelList"/>
    <dgm:cxn modelId="{12A469F2-66E1-4131-9A60-31DD2834323B}" type="presOf" srcId="{5F759577-A14B-4502-AE27-E90B2D4D6BB3}" destId="{7274BD9E-CCDD-48FC-BBB7-D065351D7722}" srcOrd="0" destOrd="0" presId="urn:microsoft.com/office/officeart/2018/2/layout/IconLabelList"/>
    <dgm:cxn modelId="{01DA1152-3AF8-42A9-A19C-E2BAEDC818FE}" type="presParOf" srcId="{1C7CD3BB-9FF1-4C7F-99C6-A39707070D78}" destId="{5E22A2C0-6E99-4ADC-A22C-5191C31BC735}" srcOrd="0" destOrd="0" presId="urn:microsoft.com/office/officeart/2018/2/layout/IconLabelList"/>
    <dgm:cxn modelId="{A9AF9E8B-4B12-411E-A49B-F15F4E391780}" type="presParOf" srcId="{5E22A2C0-6E99-4ADC-A22C-5191C31BC735}" destId="{CF7BAF82-F596-4E4D-8726-E2EBDD4F83E8}" srcOrd="0" destOrd="0" presId="urn:microsoft.com/office/officeart/2018/2/layout/IconLabelList"/>
    <dgm:cxn modelId="{03EA8664-95D4-43F8-B4FB-EEA558D396CD}" type="presParOf" srcId="{5E22A2C0-6E99-4ADC-A22C-5191C31BC735}" destId="{673CC146-19BB-4EB6-ACAD-54401D1EA5E7}" srcOrd="1" destOrd="0" presId="urn:microsoft.com/office/officeart/2018/2/layout/IconLabelList"/>
    <dgm:cxn modelId="{1CAFE1CB-266D-4543-B065-635D2590653A}" type="presParOf" srcId="{5E22A2C0-6E99-4ADC-A22C-5191C31BC735}" destId="{7274BD9E-CCDD-48FC-BBB7-D065351D7722}" srcOrd="2" destOrd="0" presId="urn:microsoft.com/office/officeart/2018/2/layout/IconLabelList"/>
    <dgm:cxn modelId="{1A9051A2-76C7-4CB6-91B3-5F37E1E10150}" type="presParOf" srcId="{1C7CD3BB-9FF1-4C7F-99C6-A39707070D78}" destId="{FC1D9216-979C-402D-8354-ECDEB6A3A2E0}" srcOrd="1" destOrd="0" presId="urn:microsoft.com/office/officeart/2018/2/layout/IconLabelList"/>
    <dgm:cxn modelId="{3E5CF6E6-7A48-41DD-8B3E-B48AA2049514}" type="presParOf" srcId="{1C7CD3BB-9FF1-4C7F-99C6-A39707070D78}" destId="{7877E79B-255F-46A2-B004-EA11F0D536A2}" srcOrd="2" destOrd="0" presId="urn:microsoft.com/office/officeart/2018/2/layout/IconLabelList"/>
    <dgm:cxn modelId="{53AE6F1B-BBB9-4F54-8355-CFF4CE635873}" type="presParOf" srcId="{7877E79B-255F-46A2-B004-EA11F0D536A2}" destId="{7725CD87-3C56-4A7D-BFA5-94ACB812A2BD}" srcOrd="0" destOrd="0" presId="urn:microsoft.com/office/officeart/2018/2/layout/IconLabelList"/>
    <dgm:cxn modelId="{57065902-9B30-48AA-AF4D-65B4B2327F69}" type="presParOf" srcId="{7877E79B-255F-46A2-B004-EA11F0D536A2}" destId="{BB058290-9ECF-443E-841A-2C0744B04AF2}" srcOrd="1" destOrd="0" presId="urn:microsoft.com/office/officeart/2018/2/layout/IconLabelList"/>
    <dgm:cxn modelId="{FCEE03B8-0818-45C4-AEE3-523801D6E14E}" type="presParOf" srcId="{7877E79B-255F-46A2-B004-EA11F0D536A2}" destId="{F181FF8E-2623-4951-9261-62E18FB4F4D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DB89CB7-6375-458C-A7B5-9A955EC0866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8B71EC2-DBD7-4C84-AD31-968B9C85372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500" b="1" dirty="0"/>
            <a:t>Las encuestas que realiza el INEC contribuyen con información muy relevante que nos ayuda a conocer el estado e importancia que dan las empresas al tema de Tics.</a:t>
          </a:r>
          <a:endParaRPr lang="en-US" sz="2500" b="1" dirty="0"/>
        </a:p>
      </dgm:t>
    </dgm:pt>
    <dgm:pt modelId="{F6B9724C-1335-4D83-AE12-1DAEAC1F2200}" type="parTrans" cxnId="{FBCDA428-6CA2-4CEA-AC05-48802BE943D2}">
      <dgm:prSet/>
      <dgm:spPr/>
      <dgm:t>
        <a:bodyPr/>
        <a:lstStyle/>
        <a:p>
          <a:endParaRPr lang="en-US" sz="2500" b="1"/>
        </a:p>
      </dgm:t>
    </dgm:pt>
    <dgm:pt modelId="{00DBDC56-6055-4665-9BB3-9863DABA8F0E}" type="sibTrans" cxnId="{FBCDA428-6CA2-4CEA-AC05-48802BE943D2}">
      <dgm:prSet/>
      <dgm:spPr/>
      <dgm:t>
        <a:bodyPr/>
        <a:lstStyle/>
        <a:p>
          <a:endParaRPr lang="en-US" sz="2500" b="1"/>
        </a:p>
      </dgm:t>
    </dgm:pt>
    <dgm:pt modelId="{E5D62572-5832-4EC2-8486-BBC5D79A46E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_tradnl" sz="2500" b="1" dirty="0"/>
            <a:t>Los dashboard que se crean con PowerBI son muy eficientes y nos permiten conocer el estado actual del negocio, se puede realizar varias relaciones entre las variables y mostrar información muy atractiva y segmentada.</a:t>
          </a:r>
          <a:endParaRPr lang="en-US" sz="2500" b="1" dirty="0"/>
        </a:p>
      </dgm:t>
    </dgm:pt>
    <dgm:pt modelId="{46E47425-F6AE-47D5-BB24-CD6ED23B5129}" type="parTrans" cxnId="{F7DCF337-8795-4291-9E63-E2FDFAE7E150}">
      <dgm:prSet/>
      <dgm:spPr/>
      <dgm:t>
        <a:bodyPr/>
        <a:lstStyle/>
        <a:p>
          <a:endParaRPr lang="en-US" sz="2500" b="1"/>
        </a:p>
      </dgm:t>
    </dgm:pt>
    <dgm:pt modelId="{CD1A84A2-E161-4D28-A32C-E91C7FE57E45}" type="sibTrans" cxnId="{F7DCF337-8795-4291-9E63-E2FDFAE7E150}">
      <dgm:prSet/>
      <dgm:spPr/>
      <dgm:t>
        <a:bodyPr/>
        <a:lstStyle/>
        <a:p>
          <a:endParaRPr lang="en-US" sz="2500" b="1"/>
        </a:p>
      </dgm:t>
    </dgm:pt>
    <dgm:pt modelId="{73EBC122-1722-46A7-8382-BB350FC1AB0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500" b="1" dirty="0"/>
            <a:t>Con la implementación de  modelos de aprendizaje supervisado se puede predecir o clasificar la información es muy importante analizar las variables que se tienen en la data.</a:t>
          </a:r>
          <a:endParaRPr lang="en-US" sz="2500" b="1" dirty="0"/>
        </a:p>
      </dgm:t>
    </dgm:pt>
    <dgm:pt modelId="{F86F0460-2E20-4B4C-861A-3BC340A85486}" type="parTrans" cxnId="{44125C8C-433C-4564-B98E-5E78BD5F6097}">
      <dgm:prSet/>
      <dgm:spPr/>
      <dgm:t>
        <a:bodyPr/>
        <a:lstStyle/>
        <a:p>
          <a:endParaRPr lang="en-US" sz="2500" b="1"/>
        </a:p>
      </dgm:t>
    </dgm:pt>
    <dgm:pt modelId="{E51F6283-61E0-46CF-A7BF-C80FB36CC3A0}" type="sibTrans" cxnId="{44125C8C-433C-4564-B98E-5E78BD5F6097}">
      <dgm:prSet/>
      <dgm:spPr/>
      <dgm:t>
        <a:bodyPr/>
        <a:lstStyle/>
        <a:p>
          <a:endParaRPr lang="en-US" sz="2500" b="1"/>
        </a:p>
      </dgm:t>
    </dgm:pt>
    <dgm:pt modelId="{54918B8A-5FC1-4F71-B7B1-D2DD9C5B8F59}" type="pres">
      <dgm:prSet presAssocID="{8DB89CB7-6375-458C-A7B5-9A955EC08664}" presName="root" presStyleCnt="0">
        <dgm:presLayoutVars>
          <dgm:dir/>
          <dgm:resizeHandles val="exact"/>
        </dgm:presLayoutVars>
      </dgm:prSet>
      <dgm:spPr/>
    </dgm:pt>
    <dgm:pt modelId="{5AD33394-9DE3-4661-8AD4-A48E4918DCAF}" type="pres">
      <dgm:prSet presAssocID="{28B71EC2-DBD7-4C84-AD31-968B9C85372B}" presName="compNode" presStyleCnt="0"/>
      <dgm:spPr/>
    </dgm:pt>
    <dgm:pt modelId="{E316DDB0-EE8D-4011-B7D0-E7E0D393FAF7}" type="pres">
      <dgm:prSet presAssocID="{28B71EC2-DBD7-4C84-AD31-968B9C85372B}" presName="bgRect" presStyleLbl="bgShp" presStyleIdx="0" presStyleCnt="3"/>
      <dgm:spPr/>
    </dgm:pt>
    <dgm:pt modelId="{50A78495-0E02-4457-9F01-502A3937833A}" type="pres">
      <dgm:prSet presAssocID="{28B71EC2-DBD7-4C84-AD31-968B9C85372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ca de verificación"/>
        </a:ext>
      </dgm:extLst>
    </dgm:pt>
    <dgm:pt modelId="{DB4C4AEC-FF2C-4F62-93B4-D823EFBD4E12}" type="pres">
      <dgm:prSet presAssocID="{28B71EC2-DBD7-4C84-AD31-968B9C85372B}" presName="spaceRect" presStyleCnt="0"/>
      <dgm:spPr/>
    </dgm:pt>
    <dgm:pt modelId="{9A456B30-9378-435E-A66F-1C9396378EA2}" type="pres">
      <dgm:prSet presAssocID="{28B71EC2-DBD7-4C84-AD31-968B9C85372B}" presName="parTx" presStyleLbl="revTx" presStyleIdx="0" presStyleCnt="3">
        <dgm:presLayoutVars>
          <dgm:chMax val="0"/>
          <dgm:chPref val="0"/>
        </dgm:presLayoutVars>
      </dgm:prSet>
      <dgm:spPr/>
    </dgm:pt>
    <dgm:pt modelId="{A540A489-F8D2-4521-A4CA-20D1099BEDC7}" type="pres">
      <dgm:prSet presAssocID="{00DBDC56-6055-4665-9BB3-9863DABA8F0E}" presName="sibTrans" presStyleCnt="0"/>
      <dgm:spPr/>
    </dgm:pt>
    <dgm:pt modelId="{75DDE5DA-B3E2-464A-AC85-BD09B12B802F}" type="pres">
      <dgm:prSet presAssocID="{E5D62572-5832-4EC2-8486-BBC5D79A46EE}" presName="compNode" presStyleCnt="0"/>
      <dgm:spPr/>
    </dgm:pt>
    <dgm:pt modelId="{65A74764-5E28-4BAB-89F9-946B84727703}" type="pres">
      <dgm:prSet presAssocID="{E5D62572-5832-4EC2-8486-BBC5D79A46EE}" presName="bgRect" presStyleLbl="bgShp" presStyleIdx="1" presStyleCnt="3"/>
      <dgm:spPr/>
    </dgm:pt>
    <dgm:pt modelId="{E840A84A-2EDC-48D5-9C06-0AA03EB33A45}" type="pres">
      <dgm:prSet presAssocID="{E5D62572-5832-4EC2-8486-BBC5D79A46E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FAA06A15-C8BD-4BF5-B46D-AC0240AEE88C}" type="pres">
      <dgm:prSet presAssocID="{E5D62572-5832-4EC2-8486-BBC5D79A46EE}" presName="spaceRect" presStyleCnt="0"/>
      <dgm:spPr/>
    </dgm:pt>
    <dgm:pt modelId="{72722EBA-18B5-4484-AA5C-3ABBD16F9C16}" type="pres">
      <dgm:prSet presAssocID="{E5D62572-5832-4EC2-8486-BBC5D79A46EE}" presName="parTx" presStyleLbl="revTx" presStyleIdx="1" presStyleCnt="3">
        <dgm:presLayoutVars>
          <dgm:chMax val="0"/>
          <dgm:chPref val="0"/>
        </dgm:presLayoutVars>
      </dgm:prSet>
      <dgm:spPr/>
    </dgm:pt>
    <dgm:pt modelId="{8C05AB11-AA19-4C3C-9113-9804DBF5EA70}" type="pres">
      <dgm:prSet presAssocID="{CD1A84A2-E161-4D28-A32C-E91C7FE57E45}" presName="sibTrans" presStyleCnt="0"/>
      <dgm:spPr/>
    </dgm:pt>
    <dgm:pt modelId="{E9B3F666-9432-4EA3-8847-66C9E3B1F987}" type="pres">
      <dgm:prSet presAssocID="{73EBC122-1722-46A7-8382-BB350FC1AB0E}" presName="compNode" presStyleCnt="0"/>
      <dgm:spPr/>
    </dgm:pt>
    <dgm:pt modelId="{CB47C2D5-0387-434F-A77B-0C5E6EAE3451}" type="pres">
      <dgm:prSet presAssocID="{73EBC122-1722-46A7-8382-BB350FC1AB0E}" presName="bgRect" presStyleLbl="bgShp" presStyleIdx="2" presStyleCnt="3"/>
      <dgm:spPr/>
    </dgm:pt>
    <dgm:pt modelId="{97889477-FF19-42C3-B981-CC4C041B800D}" type="pres">
      <dgm:prSet presAssocID="{73EBC122-1722-46A7-8382-BB350FC1AB0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186D4E7-6C4F-43B2-B41B-B17AE7CEE546}" type="pres">
      <dgm:prSet presAssocID="{73EBC122-1722-46A7-8382-BB350FC1AB0E}" presName="spaceRect" presStyleCnt="0"/>
      <dgm:spPr/>
    </dgm:pt>
    <dgm:pt modelId="{AAB0C413-26AE-4CF4-9C8E-969AD88419AA}" type="pres">
      <dgm:prSet presAssocID="{73EBC122-1722-46A7-8382-BB350FC1AB0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BCDA428-6CA2-4CEA-AC05-48802BE943D2}" srcId="{8DB89CB7-6375-458C-A7B5-9A955EC08664}" destId="{28B71EC2-DBD7-4C84-AD31-968B9C85372B}" srcOrd="0" destOrd="0" parTransId="{F6B9724C-1335-4D83-AE12-1DAEAC1F2200}" sibTransId="{00DBDC56-6055-4665-9BB3-9863DABA8F0E}"/>
    <dgm:cxn modelId="{F7DCF337-8795-4291-9E63-E2FDFAE7E150}" srcId="{8DB89CB7-6375-458C-A7B5-9A955EC08664}" destId="{E5D62572-5832-4EC2-8486-BBC5D79A46EE}" srcOrd="1" destOrd="0" parTransId="{46E47425-F6AE-47D5-BB24-CD6ED23B5129}" sibTransId="{CD1A84A2-E161-4D28-A32C-E91C7FE57E45}"/>
    <dgm:cxn modelId="{339FB26C-5DE1-42E7-AC9F-0AA3A4607E34}" type="presOf" srcId="{E5D62572-5832-4EC2-8486-BBC5D79A46EE}" destId="{72722EBA-18B5-4484-AA5C-3ABBD16F9C16}" srcOrd="0" destOrd="0" presId="urn:microsoft.com/office/officeart/2018/2/layout/IconVerticalSolidList"/>
    <dgm:cxn modelId="{44125C8C-433C-4564-B98E-5E78BD5F6097}" srcId="{8DB89CB7-6375-458C-A7B5-9A955EC08664}" destId="{73EBC122-1722-46A7-8382-BB350FC1AB0E}" srcOrd="2" destOrd="0" parTransId="{F86F0460-2E20-4B4C-861A-3BC340A85486}" sibTransId="{E51F6283-61E0-46CF-A7BF-C80FB36CC3A0}"/>
    <dgm:cxn modelId="{8E5EC1B9-769B-4994-99C0-FEF3A2F15046}" type="presOf" srcId="{73EBC122-1722-46A7-8382-BB350FC1AB0E}" destId="{AAB0C413-26AE-4CF4-9C8E-969AD88419AA}" srcOrd="0" destOrd="0" presId="urn:microsoft.com/office/officeart/2018/2/layout/IconVerticalSolidList"/>
    <dgm:cxn modelId="{66487FC2-2AFF-4114-8F82-BE324C8C0A10}" type="presOf" srcId="{28B71EC2-DBD7-4C84-AD31-968B9C85372B}" destId="{9A456B30-9378-435E-A66F-1C9396378EA2}" srcOrd="0" destOrd="0" presId="urn:microsoft.com/office/officeart/2018/2/layout/IconVerticalSolidList"/>
    <dgm:cxn modelId="{84F874C5-D2D2-4331-B414-83EDD4A222AC}" type="presOf" srcId="{8DB89CB7-6375-458C-A7B5-9A955EC08664}" destId="{54918B8A-5FC1-4F71-B7B1-D2DD9C5B8F59}" srcOrd="0" destOrd="0" presId="urn:microsoft.com/office/officeart/2018/2/layout/IconVerticalSolidList"/>
    <dgm:cxn modelId="{8E446445-3F3A-4C7D-A1E3-971D90987A1F}" type="presParOf" srcId="{54918B8A-5FC1-4F71-B7B1-D2DD9C5B8F59}" destId="{5AD33394-9DE3-4661-8AD4-A48E4918DCAF}" srcOrd="0" destOrd="0" presId="urn:microsoft.com/office/officeart/2018/2/layout/IconVerticalSolidList"/>
    <dgm:cxn modelId="{E6D890E8-0E06-428F-A169-6FFEC213D268}" type="presParOf" srcId="{5AD33394-9DE3-4661-8AD4-A48E4918DCAF}" destId="{E316DDB0-EE8D-4011-B7D0-E7E0D393FAF7}" srcOrd="0" destOrd="0" presId="urn:microsoft.com/office/officeart/2018/2/layout/IconVerticalSolidList"/>
    <dgm:cxn modelId="{53162AE2-4C63-48EB-B475-406242A3499C}" type="presParOf" srcId="{5AD33394-9DE3-4661-8AD4-A48E4918DCAF}" destId="{50A78495-0E02-4457-9F01-502A3937833A}" srcOrd="1" destOrd="0" presId="urn:microsoft.com/office/officeart/2018/2/layout/IconVerticalSolidList"/>
    <dgm:cxn modelId="{C49BA0DB-28FB-4ECC-969E-3DB8D0DF09F0}" type="presParOf" srcId="{5AD33394-9DE3-4661-8AD4-A48E4918DCAF}" destId="{DB4C4AEC-FF2C-4F62-93B4-D823EFBD4E12}" srcOrd="2" destOrd="0" presId="urn:microsoft.com/office/officeart/2018/2/layout/IconVerticalSolidList"/>
    <dgm:cxn modelId="{EACE8764-ECFB-41FB-B955-00492F1D79A2}" type="presParOf" srcId="{5AD33394-9DE3-4661-8AD4-A48E4918DCAF}" destId="{9A456B30-9378-435E-A66F-1C9396378EA2}" srcOrd="3" destOrd="0" presId="urn:microsoft.com/office/officeart/2018/2/layout/IconVerticalSolidList"/>
    <dgm:cxn modelId="{2F24372D-E3D7-40CA-8FAF-DC52E0821EE7}" type="presParOf" srcId="{54918B8A-5FC1-4F71-B7B1-D2DD9C5B8F59}" destId="{A540A489-F8D2-4521-A4CA-20D1099BEDC7}" srcOrd="1" destOrd="0" presId="urn:microsoft.com/office/officeart/2018/2/layout/IconVerticalSolidList"/>
    <dgm:cxn modelId="{0E898893-366D-4D49-9D53-088FE3A12BAC}" type="presParOf" srcId="{54918B8A-5FC1-4F71-B7B1-D2DD9C5B8F59}" destId="{75DDE5DA-B3E2-464A-AC85-BD09B12B802F}" srcOrd="2" destOrd="0" presId="urn:microsoft.com/office/officeart/2018/2/layout/IconVerticalSolidList"/>
    <dgm:cxn modelId="{074D9D06-FB94-424F-803A-B70E1B8809FF}" type="presParOf" srcId="{75DDE5DA-B3E2-464A-AC85-BD09B12B802F}" destId="{65A74764-5E28-4BAB-89F9-946B84727703}" srcOrd="0" destOrd="0" presId="urn:microsoft.com/office/officeart/2018/2/layout/IconVerticalSolidList"/>
    <dgm:cxn modelId="{E593D7DE-48C1-4B13-AC84-5A71A17E94B9}" type="presParOf" srcId="{75DDE5DA-B3E2-464A-AC85-BD09B12B802F}" destId="{E840A84A-2EDC-48D5-9C06-0AA03EB33A45}" srcOrd="1" destOrd="0" presId="urn:microsoft.com/office/officeart/2018/2/layout/IconVerticalSolidList"/>
    <dgm:cxn modelId="{9624C3D8-AEB1-48E5-9F85-F8915466520C}" type="presParOf" srcId="{75DDE5DA-B3E2-464A-AC85-BD09B12B802F}" destId="{FAA06A15-C8BD-4BF5-B46D-AC0240AEE88C}" srcOrd="2" destOrd="0" presId="urn:microsoft.com/office/officeart/2018/2/layout/IconVerticalSolidList"/>
    <dgm:cxn modelId="{70D17014-45AB-4247-9C14-C975EB032055}" type="presParOf" srcId="{75DDE5DA-B3E2-464A-AC85-BD09B12B802F}" destId="{72722EBA-18B5-4484-AA5C-3ABBD16F9C16}" srcOrd="3" destOrd="0" presId="urn:microsoft.com/office/officeart/2018/2/layout/IconVerticalSolidList"/>
    <dgm:cxn modelId="{E3B31433-83E7-44FA-858B-DEB453B10E53}" type="presParOf" srcId="{54918B8A-5FC1-4F71-B7B1-D2DD9C5B8F59}" destId="{8C05AB11-AA19-4C3C-9113-9804DBF5EA70}" srcOrd="3" destOrd="0" presId="urn:microsoft.com/office/officeart/2018/2/layout/IconVerticalSolidList"/>
    <dgm:cxn modelId="{8936BE6A-C84A-4C5E-8B06-77A6C68900AB}" type="presParOf" srcId="{54918B8A-5FC1-4F71-B7B1-D2DD9C5B8F59}" destId="{E9B3F666-9432-4EA3-8847-66C9E3B1F987}" srcOrd="4" destOrd="0" presId="urn:microsoft.com/office/officeart/2018/2/layout/IconVerticalSolidList"/>
    <dgm:cxn modelId="{D1F2811F-F9BB-4D9C-8553-ADC9BF13228E}" type="presParOf" srcId="{E9B3F666-9432-4EA3-8847-66C9E3B1F987}" destId="{CB47C2D5-0387-434F-A77B-0C5E6EAE3451}" srcOrd="0" destOrd="0" presId="urn:microsoft.com/office/officeart/2018/2/layout/IconVerticalSolidList"/>
    <dgm:cxn modelId="{0588FCDB-7D6A-4B37-AA6E-24EE4D891D3C}" type="presParOf" srcId="{E9B3F666-9432-4EA3-8847-66C9E3B1F987}" destId="{97889477-FF19-42C3-B981-CC4C041B800D}" srcOrd="1" destOrd="0" presId="urn:microsoft.com/office/officeart/2018/2/layout/IconVerticalSolidList"/>
    <dgm:cxn modelId="{B8685972-9C4F-4B14-BB89-330D00FDFAE7}" type="presParOf" srcId="{E9B3F666-9432-4EA3-8847-66C9E3B1F987}" destId="{D186D4E7-6C4F-43B2-B41B-B17AE7CEE546}" srcOrd="2" destOrd="0" presId="urn:microsoft.com/office/officeart/2018/2/layout/IconVerticalSolidList"/>
    <dgm:cxn modelId="{80D632A3-C7F3-47B6-AA41-6330E5F1805E}" type="presParOf" srcId="{E9B3F666-9432-4EA3-8847-66C9E3B1F987}" destId="{AAB0C413-26AE-4CF4-9C8E-969AD88419A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D157AD-5E68-4356-AEB6-AEEEF15CF27D}">
      <dsp:nvSpPr>
        <dsp:cNvPr id="0" name=""/>
        <dsp:cNvSpPr/>
      </dsp:nvSpPr>
      <dsp:spPr>
        <a:xfrm>
          <a:off x="-636878" y="12257"/>
          <a:ext cx="11987213" cy="13279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DB157C-CB52-427E-AD26-665FC02EF0BD}">
      <dsp:nvSpPr>
        <dsp:cNvPr id="0" name=""/>
        <dsp:cNvSpPr/>
      </dsp:nvSpPr>
      <dsp:spPr>
        <a:xfrm>
          <a:off x="-235173" y="311045"/>
          <a:ext cx="731800" cy="7303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E84B79-1F7A-4019-AB94-8BCDFFB34582}">
      <dsp:nvSpPr>
        <dsp:cNvPr id="0" name=""/>
        <dsp:cNvSpPr/>
      </dsp:nvSpPr>
      <dsp:spPr>
        <a:xfrm>
          <a:off x="898330" y="12257"/>
          <a:ext cx="10426826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b="1" kern="1200" dirty="0"/>
            <a:t>Planteamiento del problema </a:t>
          </a:r>
          <a:endParaRPr lang="en-US" sz="2700" kern="1200" dirty="0"/>
        </a:p>
      </dsp:txBody>
      <dsp:txXfrm>
        <a:off x="898330" y="12257"/>
        <a:ext cx="10426826" cy="1369446"/>
      </dsp:txXfrm>
    </dsp:sp>
    <dsp:sp modelId="{EFDFBB68-78FE-4D88-AD4F-8E36291D551A}">
      <dsp:nvSpPr>
        <dsp:cNvPr id="0" name=""/>
        <dsp:cNvSpPr/>
      </dsp:nvSpPr>
      <dsp:spPr>
        <a:xfrm>
          <a:off x="-636878" y="1724065"/>
          <a:ext cx="11987213" cy="13279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182088-CA93-4A77-8C06-AA3F5056770E}">
      <dsp:nvSpPr>
        <dsp:cNvPr id="0" name=""/>
        <dsp:cNvSpPr/>
      </dsp:nvSpPr>
      <dsp:spPr>
        <a:xfrm>
          <a:off x="-235173" y="2022854"/>
          <a:ext cx="731800" cy="73037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31834C-6145-482D-8EBB-55C6B7018B45}">
      <dsp:nvSpPr>
        <dsp:cNvPr id="0" name=""/>
        <dsp:cNvSpPr/>
      </dsp:nvSpPr>
      <dsp:spPr>
        <a:xfrm>
          <a:off x="898330" y="1724065"/>
          <a:ext cx="10426826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 dirty="0"/>
            <a:t>A nivel mundial, se observa que los países desarrollados como Estados Unidos, Suecia, Finlandia, Singapur y Dinamarca son líderes en la adopción y utilización  de las TIC.</a:t>
          </a:r>
          <a:endParaRPr lang="en-US" sz="2400" kern="1200" dirty="0"/>
        </a:p>
      </dsp:txBody>
      <dsp:txXfrm>
        <a:off x="898330" y="1724065"/>
        <a:ext cx="10426826" cy="1369446"/>
      </dsp:txXfrm>
    </dsp:sp>
    <dsp:sp modelId="{9CF1A2EA-CE8B-4CE1-B8AC-FD9A553D860C}">
      <dsp:nvSpPr>
        <dsp:cNvPr id="0" name=""/>
        <dsp:cNvSpPr/>
      </dsp:nvSpPr>
      <dsp:spPr>
        <a:xfrm>
          <a:off x="-636878" y="3435874"/>
          <a:ext cx="11987213" cy="13279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019976-0189-4213-BEDC-798C8964A23B}">
      <dsp:nvSpPr>
        <dsp:cNvPr id="0" name=""/>
        <dsp:cNvSpPr/>
      </dsp:nvSpPr>
      <dsp:spPr>
        <a:xfrm>
          <a:off x="-235173" y="3734662"/>
          <a:ext cx="731800" cy="73037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282C16-4871-4E80-8C22-574B0A847136}">
      <dsp:nvSpPr>
        <dsp:cNvPr id="0" name=""/>
        <dsp:cNvSpPr/>
      </dsp:nvSpPr>
      <dsp:spPr>
        <a:xfrm>
          <a:off x="898330" y="3435874"/>
          <a:ext cx="10426826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 dirty="0"/>
            <a:t>En Ecuador, se ha observado una deficiente utilización de TIC, lo cual limita el aprovechamiento de los recursos disponibles.</a:t>
          </a:r>
          <a:endParaRPr lang="en-US" sz="2400" kern="1200" dirty="0"/>
        </a:p>
      </dsp:txBody>
      <dsp:txXfrm>
        <a:off x="898330" y="3435874"/>
        <a:ext cx="10426826" cy="1369446"/>
      </dsp:txXfrm>
    </dsp:sp>
    <dsp:sp modelId="{9C7B6303-C44E-41E9-B8E2-FBD1950CF720}">
      <dsp:nvSpPr>
        <dsp:cNvPr id="0" name=""/>
        <dsp:cNvSpPr/>
      </dsp:nvSpPr>
      <dsp:spPr>
        <a:xfrm>
          <a:off x="-636878" y="5147682"/>
          <a:ext cx="11987213" cy="13279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5D2C7D-C9E4-499A-9EBD-F07AA89BB4C9}">
      <dsp:nvSpPr>
        <dsp:cNvPr id="0" name=""/>
        <dsp:cNvSpPr/>
      </dsp:nvSpPr>
      <dsp:spPr>
        <a:xfrm>
          <a:off x="-235173" y="5446471"/>
          <a:ext cx="731800" cy="73037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C73668-FC48-4B3F-93D8-C40869772B22}">
      <dsp:nvSpPr>
        <dsp:cNvPr id="0" name=""/>
        <dsp:cNvSpPr/>
      </dsp:nvSpPr>
      <dsp:spPr>
        <a:xfrm>
          <a:off x="898330" y="5147682"/>
          <a:ext cx="5394245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b="1" kern="1200" dirty="0"/>
            <a:t>Solución</a:t>
          </a:r>
          <a:endParaRPr lang="en-US" sz="3000" kern="1200" dirty="0"/>
        </a:p>
      </dsp:txBody>
      <dsp:txXfrm>
        <a:off x="898330" y="5147682"/>
        <a:ext cx="5394245" cy="1369446"/>
      </dsp:txXfrm>
    </dsp:sp>
    <dsp:sp modelId="{258A2EF5-3B50-40C3-B64A-E3DCF56DEE85}">
      <dsp:nvSpPr>
        <dsp:cNvPr id="0" name=""/>
        <dsp:cNvSpPr/>
      </dsp:nvSpPr>
      <dsp:spPr>
        <a:xfrm>
          <a:off x="2978094" y="5147682"/>
          <a:ext cx="7630448" cy="1369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933" tIns="144933" rIns="144933" bIns="14493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 dirty="0"/>
            <a:t>Analizar la información que nos proporciona el INEC para conocer el estado de las inversiones y herramientas TIC, de las empresas a nivel nacional</a:t>
          </a:r>
          <a:endParaRPr lang="en-US" sz="2500" kern="1200" dirty="0"/>
        </a:p>
      </dsp:txBody>
      <dsp:txXfrm>
        <a:off x="2978094" y="5147682"/>
        <a:ext cx="7630448" cy="13694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B2DEC-1FCA-465E-AAE9-5E8CCF2E11D4}">
      <dsp:nvSpPr>
        <dsp:cNvPr id="0" name=""/>
        <dsp:cNvSpPr/>
      </dsp:nvSpPr>
      <dsp:spPr>
        <a:xfrm>
          <a:off x="0" y="300"/>
          <a:ext cx="45963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4970D-4834-4055-99FB-82DB8E5F661A}">
      <dsp:nvSpPr>
        <dsp:cNvPr id="0" name=""/>
        <dsp:cNvSpPr/>
      </dsp:nvSpPr>
      <dsp:spPr>
        <a:xfrm>
          <a:off x="0" y="300"/>
          <a:ext cx="4596328" cy="1517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/>
            <a:t>Metodología</a:t>
          </a:r>
        </a:p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600" b="1" kern="1200" dirty="0"/>
            <a:t>CRISP-DM</a:t>
          </a:r>
          <a:r>
            <a:rPr lang="es-ES" sz="3600" b="1" kern="1200" dirty="0"/>
            <a:t>  </a:t>
          </a:r>
          <a:endParaRPr lang="en-US" sz="3600" kern="1200" dirty="0"/>
        </a:p>
      </dsp:txBody>
      <dsp:txXfrm>
        <a:off x="0" y="300"/>
        <a:ext cx="4596328" cy="1517195"/>
      </dsp:txXfrm>
    </dsp:sp>
    <dsp:sp modelId="{D1031EB6-1825-4FFC-B254-33C852F8E38F}">
      <dsp:nvSpPr>
        <dsp:cNvPr id="0" name=""/>
        <dsp:cNvSpPr/>
      </dsp:nvSpPr>
      <dsp:spPr>
        <a:xfrm>
          <a:off x="0" y="1517496"/>
          <a:ext cx="45963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55A604-1A21-4E24-9CFC-00C0E5237115}">
      <dsp:nvSpPr>
        <dsp:cNvPr id="0" name=""/>
        <dsp:cNvSpPr/>
      </dsp:nvSpPr>
      <dsp:spPr>
        <a:xfrm>
          <a:off x="0" y="1517496"/>
          <a:ext cx="4591839" cy="22911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kern="1200" dirty="0"/>
            <a:t>Se trata de una metodología flexible y se pueden personalizar fácilmente.</a:t>
          </a:r>
          <a:endParaRPr lang="en-US" sz="3600" kern="1200" dirty="0"/>
        </a:p>
      </dsp:txBody>
      <dsp:txXfrm>
        <a:off x="0" y="1517496"/>
        <a:ext cx="4591839" cy="2291162"/>
      </dsp:txXfrm>
    </dsp:sp>
    <dsp:sp modelId="{7EBA9A01-9376-4A24-BC24-F92C4F65C1B3}">
      <dsp:nvSpPr>
        <dsp:cNvPr id="0" name=""/>
        <dsp:cNvSpPr/>
      </dsp:nvSpPr>
      <dsp:spPr>
        <a:xfrm>
          <a:off x="0" y="3808658"/>
          <a:ext cx="45963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E3A870-EB50-4899-BB02-D99097C8578F}">
      <dsp:nvSpPr>
        <dsp:cNvPr id="0" name=""/>
        <dsp:cNvSpPr/>
      </dsp:nvSpPr>
      <dsp:spPr>
        <a:xfrm>
          <a:off x="0" y="3808658"/>
          <a:ext cx="4591839" cy="27119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500" kern="1200" dirty="0"/>
            <a:t>Permite crear un modelo de minería de datos que se adapte a sus necesidades concretas</a:t>
          </a:r>
          <a:endParaRPr lang="en-US" sz="3500" kern="1200" dirty="0"/>
        </a:p>
      </dsp:txBody>
      <dsp:txXfrm>
        <a:off x="0" y="3808658"/>
        <a:ext cx="4591839" cy="27119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72C2C2-865C-4377-9517-3C884D95930A}">
      <dsp:nvSpPr>
        <dsp:cNvPr id="0" name=""/>
        <dsp:cNvSpPr/>
      </dsp:nvSpPr>
      <dsp:spPr>
        <a:xfrm>
          <a:off x="1747800" y="735275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B93D07-4F7F-41FB-9620-ECA2162D2D76}">
      <dsp:nvSpPr>
        <dsp:cNvPr id="0" name=""/>
        <dsp:cNvSpPr/>
      </dsp:nvSpPr>
      <dsp:spPr>
        <a:xfrm>
          <a:off x="559800" y="314956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600" kern="1200" dirty="0"/>
            <a:t>Data set de Excel</a:t>
          </a:r>
          <a:endParaRPr lang="en-US" sz="4600" kern="1200" dirty="0"/>
        </a:p>
      </dsp:txBody>
      <dsp:txXfrm>
        <a:off x="559800" y="3149561"/>
        <a:ext cx="4320000" cy="720000"/>
      </dsp:txXfrm>
    </dsp:sp>
    <dsp:sp modelId="{B4B211D3-928A-44E0-BD1F-8D52FCAF79C6}">
      <dsp:nvSpPr>
        <dsp:cNvPr id="0" name=""/>
        <dsp:cNvSpPr/>
      </dsp:nvSpPr>
      <dsp:spPr>
        <a:xfrm>
          <a:off x="6823800" y="735275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04D975-0930-4D58-8859-564BB25363F6}">
      <dsp:nvSpPr>
        <dsp:cNvPr id="0" name=""/>
        <dsp:cNvSpPr/>
      </dsp:nvSpPr>
      <dsp:spPr>
        <a:xfrm>
          <a:off x="5635800" y="314956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600" kern="1200" dirty="0"/>
            <a:t>Power BI</a:t>
          </a:r>
          <a:endParaRPr lang="en-US" sz="4600" kern="1200" dirty="0"/>
        </a:p>
      </dsp:txBody>
      <dsp:txXfrm>
        <a:off x="5635800" y="3149561"/>
        <a:ext cx="432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14E6E6-5084-4409-8807-05802242B1E2}">
      <dsp:nvSpPr>
        <dsp:cNvPr id="0" name=""/>
        <dsp:cNvSpPr/>
      </dsp:nvSpPr>
      <dsp:spPr>
        <a:xfrm>
          <a:off x="1648326" y="62152"/>
          <a:ext cx="2147903" cy="1760424"/>
        </a:xfrm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17880" t="-102" r="-17880" b="-102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EFFF02-82B3-4401-B90B-87FBA1F32C7B}">
      <dsp:nvSpPr>
        <dsp:cNvPr id="0" name=""/>
        <dsp:cNvSpPr/>
      </dsp:nvSpPr>
      <dsp:spPr>
        <a:xfrm>
          <a:off x="564387" y="1808820"/>
          <a:ext cx="4315781" cy="600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C" sz="3600" kern="1200" dirty="0"/>
            <a:t>Python </a:t>
          </a:r>
          <a:endParaRPr lang="en-US" sz="3600" kern="1200" dirty="0"/>
        </a:p>
      </dsp:txBody>
      <dsp:txXfrm>
        <a:off x="564387" y="1808820"/>
        <a:ext cx="4315781" cy="600136"/>
      </dsp:txXfrm>
    </dsp:sp>
    <dsp:sp modelId="{3B5A88B9-8A17-4626-B3C8-8A85FD6991B4}">
      <dsp:nvSpPr>
        <dsp:cNvPr id="0" name=""/>
        <dsp:cNvSpPr/>
      </dsp:nvSpPr>
      <dsp:spPr>
        <a:xfrm>
          <a:off x="564387" y="2486303"/>
          <a:ext cx="4315781" cy="1623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3CC9E-B9AB-4866-9FD2-8A1894274F92}">
      <dsp:nvSpPr>
        <dsp:cNvPr id="0" name=""/>
        <dsp:cNvSpPr/>
      </dsp:nvSpPr>
      <dsp:spPr>
        <a:xfrm>
          <a:off x="7038059" y="152179"/>
          <a:ext cx="1510523" cy="1400318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9484" t="3725" r="9484" b="372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3F2664-D98D-4BDA-92AB-58C939DB99FA}">
      <dsp:nvSpPr>
        <dsp:cNvPr id="0" name=""/>
        <dsp:cNvSpPr/>
      </dsp:nvSpPr>
      <dsp:spPr>
        <a:xfrm>
          <a:off x="5635430" y="1718793"/>
          <a:ext cx="4315781" cy="600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C" sz="3600" kern="1200" dirty="0"/>
            <a:t>Jupyter Notebook</a:t>
          </a:r>
          <a:endParaRPr lang="en-US" sz="3600" kern="1200" dirty="0"/>
        </a:p>
      </dsp:txBody>
      <dsp:txXfrm>
        <a:off x="5635430" y="1718793"/>
        <a:ext cx="4315781" cy="600136"/>
      </dsp:txXfrm>
    </dsp:sp>
    <dsp:sp modelId="{E63786D1-0B83-4420-B7F6-4A71CFBD8FBE}">
      <dsp:nvSpPr>
        <dsp:cNvPr id="0" name=""/>
        <dsp:cNvSpPr/>
      </dsp:nvSpPr>
      <dsp:spPr>
        <a:xfrm>
          <a:off x="5635430" y="2396277"/>
          <a:ext cx="4315781" cy="1623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700" kern="1200" dirty="0"/>
            <a:t>Numpy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700" kern="1200" dirty="0"/>
            <a:t>Pandas 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Matplotlib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Seaborn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700" kern="1200" dirty="0"/>
            <a:t>Scikit-lear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700" kern="1200" dirty="0"/>
            <a:t>Streamlit</a:t>
          </a:r>
          <a:endParaRPr lang="en-US" sz="1700" kern="1200" dirty="0"/>
        </a:p>
      </dsp:txBody>
      <dsp:txXfrm>
        <a:off x="5635430" y="2396277"/>
        <a:ext cx="4315781" cy="162324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7BAF82-F596-4E4D-8726-E2EBDD4F83E8}">
      <dsp:nvSpPr>
        <dsp:cNvPr id="0" name=""/>
        <dsp:cNvSpPr/>
      </dsp:nvSpPr>
      <dsp:spPr>
        <a:xfrm>
          <a:off x="1639801" y="706073"/>
          <a:ext cx="2159997" cy="21599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74BD9E-CCDD-48FC-BBB7-D065351D7722}">
      <dsp:nvSpPr>
        <dsp:cNvPr id="0" name=""/>
        <dsp:cNvSpPr/>
      </dsp:nvSpPr>
      <dsp:spPr>
        <a:xfrm>
          <a:off x="559800" y="322823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400" kern="1200" dirty="0"/>
            <a:t>Visual Studio Code</a:t>
          </a:r>
          <a:endParaRPr lang="en-US" sz="4400" kern="1200" dirty="0"/>
        </a:p>
      </dsp:txBody>
      <dsp:txXfrm>
        <a:off x="559800" y="3228230"/>
        <a:ext cx="4320000" cy="720000"/>
      </dsp:txXfrm>
    </dsp:sp>
    <dsp:sp modelId="{7725CD87-3C56-4A7D-BFA5-94ACB812A2BD}">
      <dsp:nvSpPr>
        <dsp:cNvPr id="0" name=""/>
        <dsp:cNvSpPr/>
      </dsp:nvSpPr>
      <dsp:spPr>
        <a:xfrm>
          <a:off x="6715801" y="706073"/>
          <a:ext cx="2159997" cy="2159997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5834" t="11666" r="-5834" b="11666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81FF8E-2623-4951-9261-62E18FB4F4DF}">
      <dsp:nvSpPr>
        <dsp:cNvPr id="0" name=""/>
        <dsp:cNvSpPr/>
      </dsp:nvSpPr>
      <dsp:spPr>
        <a:xfrm>
          <a:off x="5635800" y="322823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4400" kern="1200" dirty="0"/>
            <a:t>Google Cloud</a:t>
          </a:r>
          <a:endParaRPr lang="en-US" sz="4400" kern="1200" dirty="0"/>
        </a:p>
      </dsp:txBody>
      <dsp:txXfrm>
        <a:off x="5635800" y="3228230"/>
        <a:ext cx="4320000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6DDB0-EE8D-4011-B7D0-E7E0D393FAF7}">
      <dsp:nvSpPr>
        <dsp:cNvPr id="0" name=""/>
        <dsp:cNvSpPr/>
      </dsp:nvSpPr>
      <dsp:spPr>
        <a:xfrm>
          <a:off x="0" y="5741"/>
          <a:ext cx="12191695" cy="170281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A78495-0E02-4457-9F01-502A3937833A}">
      <dsp:nvSpPr>
        <dsp:cNvPr id="0" name=""/>
        <dsp:cNvSpPr/>
      </dsp:nvSpPr>
      <dsp:spPr>
        <a:xfrm>
          <a:off x="515101" y="388874"/>
          <a:ext cx="937463" cy="9365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456B30-9378-435E-A66F-1C9396378EA2}">
      <dsp:nvSpPr>
        <dsp:cNvPr id="0" name=""/>
        <dsp:cNvSpPr/>
      </dsp:nvSpPr>
      <dsp:spPr>
        <a:xfrm>
          <a:off x="1967665" y="5741"/>
          <a:ext cx="10067544" cy="1704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391" tIns="180391" rIns="180391" bIns="1803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 dirty="0"/>
            <a:t>Las encuestas que realiza el INEC contribuyen con información muy relevante que nos ayuda a conocer el estado e importancia que dan las empresas al tema de Tics.</a:t>
          </a:r>
          <a:endParaRPr lang="en-US" sz="2500" b="1" kern="1200" dirty="0"/>
        </a:p>
      </dsp:txBody>
      <dsp:txXfrm>
        <a:off x="1967665" y="5741"/>
        <a:ext cx="10067544" cy="1704478"/>
      </dsp:txXfrm>
    </dsp:sp>
    <dsp:sp modelId="{65A74764-5E28-4BAB-89F9-946B84727703}">
      <dsp:nvSpPr>
        <dsp:cNvPr id="0" name=""/>
        <dsp:cNvSpPr/>
      </dsp:nvSpPr>
      <dsp:spPr>
        <a:xfrm>
          <a:off x="0" y="2088993"/>
          <a:ext cx="12191695" cy="170281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40A84A-2EDC-48D5-9C06-0AA03EB33A45}">
      <dsp:nvSpPr>
        <dsp:cNvPr id="0" name=""/>
        <dsp:cNvSpPr/>
      </dsp:nvSpPr>
      <dsp:spPr>
        <a:xfrm>
          <a:off x="515101" y="2472126"/>
          <a:ext cx="937463" cy="9365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722EBA-18B5-4484-AA5C-3ABBD16F9C16}">
      <dsp:nvSpPr>
        <dsp:cNvPr id="0" name=""/>
        <dsp:cNvSpPr/>
      </dsp:nvSpPr>
      <dsp:spPr>
        <a:xfrm>
          <a:off x="1967665" y="2088993"/>
          <a:ext cx="10067544" cy="1704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391" tIns="180391" rIns="180391" bIns="1803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500" b="1" kern="1200" dirty="0"/>
            <a:t>Los dashboard que se crean con PowerBI son muy eficientes y nos permiten conocer el estado actual del negocio, se puede realizar varias relaciones entre las variables y mostrar información muy atractiva y segmentada.</a:t>
          </a:r>
          <a:endParaRPr lang="en-US" sz="2500" b="1" kern="1200" dirty="0"/>
        </a:p>
      </dsp:txBody>
      <dsp:txXfrm>
        <a:off x="1967665" y="2088993"/>
        <a:ext cx="10067544" cy="1704478"/>
      </dsp:txXfrm>
    </dsp:sp>
    <dsp:sp modelId="{CB47C2D5-0387-434F-A77B-0C5E6EAE3451}">
      <dsp:nvSpPr>
        <dsp:cNvPr id="0" name=""/>
        <dsp:cNvSpPr/>
      </dsp:nvSpPr>
      <dsp:spPr>
        <a:xfrm>
          <a:off x="0" y="4172244"/>
          <a:ext cx="12191695" cy="170281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889477-FF19-42C3-B981-CC4C041B800D}">
      <dsp:nvSpPr>
        <dsp:cNvPr id="0" name=""/>
        <dsp:cNvSpPr/>
      </dsp:nvSpPr>
      <dsp:spPr>
        <a:xfrm>
          <a:off x="515101" y="4555377"/>
          <a:ext cx="937463" cy="9365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B0C413-26AE-4CF4-9C8E-969AD88419AA}">
      <dsp:nvSpPr>
        <dsp:cNvPr id="0" name=""/>
        <dsp:cNvSpPr/>
      </dsp:nvSpPr>
      <dsp:spPr>
        <a:xfrm>
          <a:off x="1967665" y="4172244"/>
          <a:ext cx="10067544" cy="1704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391" tIns="180391" rIns="180391" bIns="1803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 dirty="0"/>
            <a:t>Con la implementación de  modelos de aprendizaje supervisado se puede predecir o clasificar la información es muy importante analizar las variables que se tienen en la data.</a:t>
          </a:r>
          <a:endParaRPr lang="en-US" sz="2500" b="1" kern="1200" dirty="0"/>
        </a:p>
      </dsp:txBody>
      <dsp:txXfrm>
        <a:off x="1967665" y="4172244"/>
        <a:ext cx="10067544" cy="17044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1431" cy="457852"/>
          </a:xfrm>
          <a:prstGeom prst="rect">
            <a:avLst/>
          </a:prstGeom>
        </p:spPr>
        <p:txBody>
          <a:bodyPr vert="horz" lIns="86527" tIns="43264" rIns="86527" bIns="43264" rtlCol="0"/>
          <a:lstStyle>
            <a:lvl1pPr algn="l">
              <a:defRPr sz="1100"/>
            </a:lvl1pPr>
          </a:lstStyle>
          <a:p>
            <a:endParaRPr lang="es-EC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989" y="0"/>
            <a:ext cx="2971431" cy="457852"/>
          </a:xfrm>
          <a:prstGeom prst="rect">
            <a:avLst/>
          </a:prstGeom>
        </p:spPr>
        <p:txBody>
          <a:bodyPr vert="horz" lIns="86527" tIns="43264" rIns="86527" bIns="43264" rtlCol="0"/>
          <a:lstStyle>
            <a:lvl1pPr algn="r">
              <a:defRPr sz="1100"/>
            </a:lvl1pPr>
          </a:lstStyle>
          <a:p>
            <a:fld id="{3807CBFF-1B02-45C3-9DDD-1CC1BADB6DDA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1" y="8686148"/>
            <a:ext cx="2971431" cy="457852"/>
          </a:xfrm>
          <a:prstGeom prst="rect">
            <a:avLst/>
          </a:prstGeom>
        </p:spPr>
        <p:txBody>
          <a:bodyPr vert="horz" lIns="86527" tIns="43264" rIns="86527" bIns="43264" rtlCol="0" anchor="b"/>
          <a:lstStyle>
            <a:lvl1pPr algn="l">
              <a:defRPr sz="1100"/>
            </a:lvl1pPr>
          </a:lstStyle>
          <a:p>
            <a:endParaRPr lang="es-EC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989" y="8686148"/>
            <a:ext cx="2971431" cy="457852"/>
          </a:xfrm>
          <a:prstGeom prst="rect">
            <a:avLst/>
          </a:prstGeom>
        </p:spPr>
        <p:txBody>
          <a:bodyPr vert="horz" lIns="86527" tIns="43264" rIns="86527" bIns="43264" rtlCol="0" anchor="b"/>
          <a:lstStyle>
            <a:lvl1pPr algn="r">
              <a:defRPr sz="1100"/>
            </a:lvl1pPr>
          </a:lstStyle>
          <a:p>
            <a:fld id="{A1F8F248-A5A6-49F2-9E9F-E6663D046123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41554835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svg>
</file>

<file path=ppt/media/image12.jpe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jpg>
</file>

<file path=ppt/media/image37.pn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jpeg>
</file>

<file path=ppt/media/image45.jpeg>
</file>

<file path=ppt/media/image46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B5E66D-1357-E010-0603-17BADEE315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039744-ED02-A6CC-15BA-AFABD1167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DABC57-AFEA-D254-9B57-89B8C83A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8EFF014-8ED4-E3CF-F74B-0A814724A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E51AA9-37B9-12D6-FFB8-581E87328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605824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B2037-8E1F-AF37-73A3-075EC5CE1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9F4FB81-F998-BB59-B44F-C2B2A5BC35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1064B5-F9AF-950C-56B4-E247AFCFC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C7BC90-D4F5-0A67-1E38-38446B4F7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0157DA-9B84-2E33-9D98-17601A5B6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699340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3BADC35-2601-8056-322B-82F36D9EA7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93F7688-1409-DF5D-AB73-1ACD90D9F2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AECBCE-A3B2-02FB-6D28-BC0D4DB99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FEF58E-DBDD-FF75-8616-541C14FFF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577AF2-588B-E054-FAD4-5722C0D7B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930329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D34B5A-450F-CAC8-88CC-E20D1D61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2991CB-7284-EFEB-8C0E-A2EBCBBA6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288262-DE2A-A8A1-29F7-4BE293D53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792CB5-D841-BCD6-E30A-0D15E1976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D28470-1699-712A-A6D4-32D704499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967629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A22BF0-FEBE-7CC0-D52B-D6ED132E1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6F9E1DD-5303-AD99-4621-5DAB5CE28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892434-D92C-6CAE-050D-0A7D173D2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87486D-8426-693F-868E-8DA2976CD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96B128-F9E5-FFA2-8014-DF20CB673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368264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026D9-B3E9-2053-5FBD-3C75A1ED8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F24666-98B3-4E1F-7661-7B9487328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C31048F-EA39-AC9A-C008-49B927D840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9127E7-81E7-41D0-6C80-64E218CB6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3B118B2-FC30-D3DF-0C29-09A905640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7BB8D2B-459D-8802-E7DD-713312FC0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4108174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A8EAB-720B-7B46-C5B0-8C0BD995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CED4110-FBE9-C86F-E5FC-06F2F53D7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F06430D-4DFE-A881-C38F-0ECB7D7D2B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C5A0A3D-0858-2B12-686D-9F3CAF64D2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7FD4244-6A51-DDD7-5810-CB239FCA98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8F503FA-B935-51B1-7A9B-F88687615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C45AF3C-A699-90EB-1211-03F903CD0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F9109B5-7ED7-859A-C38B-83E720236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655764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C497C9-39F6-E3DC-F1CA-00175BB3F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7814701-29D1-0337-944F-58678660E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BBA44C6-3B95-968F-E6F1-2CEC0E226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010EE1E-3DA3-3353-B5CA-4BE018A4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903897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FF478E-C7F1-7FD8-F272-F4BAADDD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77A5F45-A797-B68C-539A-38788EB5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278465-7F5F-2F41-DF1D-E936F6F77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58130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F0FFAC-29FB-6E31-6F52-995C9F298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C8F4EF-E735-33D0-AFFD-97FE04DD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FCE69A-3131-4B28-3D44-D0AF362F98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3B5E5B3-185B-9601-7095-E2221E31B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5020B5-F1A7-8BFB-08FA-46282052A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48FE3D-46D1-19E7-4012-272839D82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354096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0EC108-69D7-03AA-83C5-E3B3DEC18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664F188-5331-C8E5-F907-9A99DFE2AC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0FD259-5B7F-A1AB-C978-64D314DD5B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1A8E5C4-BC4B-25C3-C361-4AD6F6DB1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7FD8AF-62EE-5BF2-ACC9-F8A26BC75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16A38E4-3F06-0177-5655-936C1D5F9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708556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8598586-AF05-FB30-0B36-A30588965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D79D31-F278-DC6F-1336-76445AAE6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3BA917-4F00-8D6E-F4D8-AE329313A8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DD87D-64BF-4023-A7CE-3881884BE137}" type="datetimeFigureOut">
              <a:rPr lang="es-EC" smtClean="0"/>
              <a:t>02/10/2023</a:t>
            </a:fld>
            <a:endParaRPr lang="es-EC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A330B4-AB83-2BA3-ABF9-258823D6BD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3AF47C-7B2E-84BA-578D-E2FD0D579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A88F0-AD2B-44E5-AFC0-5ABD113E1764}" type="slidenum">
              <a:rPr lang="es-EC" smtClean="0"/>
              <a:t>‹Nº›</a:t>
            </a:fld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4175376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diagramLayout" Target="../diagrams/layout4.xml"/><Relationship Id="rId7" Type="http://schemas.openxmlformats.org/officeDocument/2006/relationships/image" Target="../media/image33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app.powerbi.com/groups/me/reports/91e061e1-01ab-45c8-91da-090f808fbf4e/ReportSection?experience=power-bi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espliegue-398320.uw.r.appspot.com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3.gi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FORMULARIO.pdf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0317571-0CE4-28DB-D2DF-54334929C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569" y="1595930"/>
            <a:ext cx="5143556" cy="494613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Tecnológico Universitario Rumiñahui</a:t>
            </a: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Estudiantes:</a:t>
            </a: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Cristian Daniel Flores</a:t>
            </a: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Joseph Franshua Lescano</a:t>
            </a: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Directora:</a:t>
            </a:r>
            <a:b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20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Ing. Mayra Alvarez MSc</a:t>
            </a:r>
            <a:br>
              <a:rPr lang="es-EC" sz="22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C" sz="2400" b="1" i="0" u="none" strike="noStrike" baseline="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b="1" kern="1200" cap="all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CF43EED-38AB-7AF8-0CA5-AEFFF98BF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18" y="315932"/>
            <a:ext cx="3774332" cy="834013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3162EE0-9B22-F282-08B7-27871B55E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8" y="120469"/>
            <a:ext cx="1203505" cy="1224941"/>
          </a:xfrm>
          <a:prstGeom prst="rect">
            <a:avLst/>
          </a:prstGeom>
        </p:spPr>
      </p:pic>
      <p:sp>
        <p:nvSpPr>
          <p:cNvPr id="26" name="Título 1">
            <a:extLst>
              <a:ext uri="{FF2B5EF4-FFF2-40B4-BE49-F238E27FC236}">
                <a16:creationId xmlns:a16="http://schemas.microsoft.com/office/drawing/2014/main" id="{4240A0F1-9A15-3003-2530-E7C7F08C8B0A}"/>
              </a:ext>
            </a:extLst>
          </p:cNvPr>
          <p:cNvSpPr txBox="1">
            <a:spLocks/>
          </p:cNvSpPr>
          <p:nvPr/>
        </p:nvSpPr>
        <p:spPr>
          <a:xfrm>
            <a:off x="6446958" y="815072"/>
            <a:ext cx="5225990" cy="58143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s-ES" sz="2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Analítica de datos del módulo de tic´s obtenidos de la ENESEM del INEC del año 2012 al año 2015 sobre el uso de equipos, internet y personal para determinar inversiones realizadas en el área por las empresas del ecuador.</a:t>
            </a: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2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es-EC" sz="2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s-EC" sz="2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EC" sz="2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Octubre 2023</a:t>
            </a:r>
            <a:endParaRPr lang="es-EC" sz="20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 b="1" cap="all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F3A2707-0465-CE0C-5960-D4018AB3E2F9}"/>
              </a:ext>
            </a:extLst>
          </p:cNvPr>
          <p:cNvSpPr/>
          <p:nvPr/>
        </p:nvSpPr>
        <p:spPr>
          <a:xfrm>
            <a:off x="5879731" y="1125383"/>
            <a:ext cx="68307" cy="51937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781271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532384" y="457374"/>
            <a:ext cx="445538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de los datos</a:t>
            </a:r>
          </a:p>
          <a:p>
            <a:endParaRPr lang="es-EC" sz="35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5688619-1FB8-C7C9-3B28-810FFD8EC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584" y="2080314"/>
            <a:ext cx="4816373" cy="185245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CE2ADC1-000B-5F64-DA1A-5D6660375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99" y="320884"/>
            <a:ext cx="11695695" cy="6216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3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445538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de los datos</a:t>
            </a:r>
          </a:p>
          <a:p>
            <a:endParaRPr lang="es-EC" sz="3500" b="1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3DB5DF5-BE6A-9F17-BDAB-DCDD54C6A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0457" y="175637"/>
            <a:ext cx="5434561" cy="650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511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445538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de los datos</a:t>
            </a:r>
          </a:p>
          <a:p>
            <a:endParaRPr lang="es-EC" sz="35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E7986D2-4C7C-8494-A20F-67B117D15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01" y="1291789"/>
            <a:ext cx="11584763" cy="468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489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445538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de los datos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D447C3E-E84F-0907-EE61-8E31F9A2C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06" y="1006939"/>
            <a:ext cx="5420481" cy="5172797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71AFB73C-A8C7-3992-D63C-ABDC6686B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842" y="1149819"/>
            <a:ext cx="5734850" cy="4725059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5F99CE46-FB29-840F-4CD9-37C6E9419B9A}"/>
              </a:ext>
            </a:extLst>
          </p:cNvPr>
          <p:cNvSpPr txBox="1"/>
          <p:nvPr/>
        </p:nvSpPr>
        <p:spPr>
          <a:xfrm>
            <a:off x="1643022" y="6354751"/>
            <a:ext cx="19516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Registros nulos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A3233CA-AD6F-1B18-2EDF-6C88ACBDF980}"/>
              </a:ext>
            </a:extLst>
          </p:cNvPr>
          <p:cNvSpPr txBox="1"/>
          <p:nvPr/>
        </p:nvSpPr>
        <p:spPr>
          <a:xfrm>
            <a:off x="8181948" y="6092806"/>
            <a:ext cx="17645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Hay inversión</a:t>
            </a:r>
          </a:p>
        </p:txBody>
      </p:sp>
    </p:spTree>
    <p:extLst>
      <p:ext uri="{BB962C8B-B14F-4D97-AF65-F5344CB8AC3E}">
        <p14:creationId xmlns:p14="http://schemas.microsoft.com/office/powerpoint/2010/main" val="3494184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445538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Obtención de los datos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F99CE46-FB29-840F-4CD9-37C6E9419B9A}"/>
              </a:ext>
            </a:extLst>
          </p:cNvPr>
          <p:cNvSpPr txBox="1"/>
          <p:nvPr/>
        </p:nvSpPr>
        <p:spPr>
          <a:xfrm>
            <a:off x="1623866" y="6141850"/>
            <a:ext cx="26382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Sectores económicos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A3233CA-AD6F-1B18-2EDF-6C88ACBDF980}"/>
              </a:ext>
            </a:extLst>
          </p:cNvPr>
          <p:cNvSpPr txBox="1"/>
          <p:nvPr/>
        </p:nvSpPr>
        <p:spPr>
          <a:xfrm>
            <a:off x="7417394" y="6141850"/>
            <a:ext cx="33380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Provincias a que pertenece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79CA8EF-DB22-41B8-C50C-93FB06E50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2" y="1159345"/>
            <a:ext cx="5706271" cy="471553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C78B0ED-A174-5624-9D5D-AC5568215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900" y="1166497"/>
            <a:ext cx="5677692" cy="45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970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414793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Limpieza de los 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1578C47-B9D0-3237-224A-57BF45A8831F}"/>
              </a:ext>
            </a:extLst>
          </p:cNvPr>
          <p:cNvSpPr txBox="1"/>
          <p:nvPr/>
        </p:nvSpPr>
        <p:spPr>
          <a:xfrm>
            <a:off x="4668737" y="1591012"/>
            <a:ext cx="6653459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000" dirty="0"/>
              <a:t>tesis_df.drop(['id_diee'], axis=1, inplace = True)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BDEA03C-2333-646D-E550-92EC0B30F172}"/>
              </a:ext>
            </a:extLst>
          </p:cNvPr>
          <p:cNvSpPr txBox="1"/>
          <p:nvPr/>
        </p:nvSpPr>
        <p:spPr>
          <a:xfrm>
            <a:off x="4668737" y="2379069"/>
            <a:ext cx="7503313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000" dirty="0"/>
              <a:t>tesis_df=tesis_df.rename(columns={'Sect_Econ':'Sector_Económico'})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55A04AE-E928-AFBC-9AB2-0CAA929E4642}"/>
              </a:ext>
            </a:extLst>
          </p:cNvPr>
          <p:cNvSpPr txBox="1"/>
          <p:nvPr/>
        </p:nvSpPr>
        <p:spPr>
          <a:xfrm>
            <a:off x="4389703" y="3089871"/>
            <a:ext cx="8080722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000" dirty="0"/>
              <a:t>tesis_df['Inversion_Tic'] = tesis_df['Inversion_Tic'].replace({'Si': 1,'No': 0})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B32848F-9661-9C31-B06E-31C0CE1EF79B}"/>
              </a:ext>
            </a:extLst>
          </p:cNvPr>
          <p:cNvSpPr txBox="1"/>
          <p:nvPr/>
        </p:nvSpPr>
        <p:spPr>
          <a:xfrm>
            <a:off x="6875352" y="3797757"/>
            <a:ext cx="4017371" cy="29238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300" dirty="0"/>
              <a:t>def sin_internet(columnas): </a:t>
            </a:r>
          </a:p>
          <a:p>
            <a:r>
              <a:rPr lang="es-EC" sz="2300" dirty="0"/>
              <a:t>    ba_fija = columnas[0]</a:t>
            </a:r>
          </a:p>
          <a:p>
            <a:r>
              <a:rPr lang="es-EC" sz="2300" dirty="0"/>
              <a:t>    internet = columnas[1]</a:t>
            </a:r>
          </a:p>
          <a:p>
            <a:r>
              <a:rPr lang="es-EC" sz="2300" dirty="0"/>
              <a:t>    if pd.isnull(ba_fija):</a:t>
            </a:r>
          </a:p>
          <a:p>
            <a:r>
              <a:rPr lang="es-EC" sz="2300" dirty="0"/>
              <a:t>        if internet == 0:</a:t>
            </a:r>
          </a:p>
          <a:p>
            <a:r>
              <a:rPr lang="es-EC" sz="2300" dirty="0"/>
              <a:t>            return 0</a:t>
            </a:r>
          </a:p>
          <a:p>
            <a:r>
              <a:rPr lang="es-EC" sz="2300" dirty="0"/>
              <a:t>    else:</a:t>
            </a:r>
          </a:p>
          <a:p>
            <a:r>
              <a:rPr lang="es-EC" sz="2300" dirty="0"/>
              <a:t>        return ba_fija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31EB95A-C3EB-6C47-BAF6-949D170F27F8}"/>
              </a:ext>
            </a:extLst>
          </p:cNvPr>
          <p:cNvSpPr txBox="1"/>
          <p:nvPr/>
        </p:nvSpPr>
        <p:spPr>
          <a:xfrm>
            <a:off x="513228" y="1381711"/>
            <a:ext cx="31120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800" dirty="0"/>
              <a:t>Para la limpieza de datos usamos varias funciones como drop, rename, replace y también creamos una función de usuario</a:t>
            </a:r>
          </a:p>
          <a:p>
            <a:endParaRPr lang="es-EC" sz="2800" dirty="0"/>
          </a:p>
          <a:p>
            <a:r>
              <a:rPr lang="es-EC" sz="2800" dirty="0"/>
              <a:t>Podemos observar la estructura de las funciones usadas </a:t>
            </a:r>
          </a:p>
        </p:txBody>
      </p:sp>
    </p:spTree>
    <p:extLst>
      <p:ext uri="{BB962C8B-B14F-4D97-AF65-F5344CB8AC3E}">
        <p14:creationId xmlns:p14="http://schemas.microsoft.com/office/powerpoint/2010/main" val="3882506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475059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Preparación de los datos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F99CE46-FB29-840F-4CD9-37C6E9419B9A}"/>
              </a:ext>
            </a:extLst>
          </p:cNvPr>
          <p:cNvSpPr txBox="1"/>
          <p:nvPr/>
        </p:nvSpPr>
        <p:spPr>
          <a:xfrm>
            <a:off x="8210862" y="6211670"/>
            <a:ext cx="28227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Tamaño de la Empresa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A3233CA-AD6F-1B18-2EDF-6C88ACBDF980}"/>
              </a:ext>
            </a:extLst>
          </p:cNvPr>
          <p:cNvSpPr txBox="1"/>
          <p:nvPr/>
        </p:nvSpPr>
        <p:spPr>
          <a:xfrm>
            <a:off x="1261044" y="6211670"/>
            <a:ext cx="36213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Categorías Sector Económico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94CF994-20BB-B27D-AA0E-27E1AABE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5" y="1109220"/>
            <a:ext cx="5591955" cy="4887007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A0CB6299-EA1F-3A2A-19EE-756CB4C68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059" y="1142561"/>
            <a:ext cx="5591955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63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202601" y="261431"/>
            <a:ext cx="475059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Preparación de los datos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F99CE46-FB29-840F-4CD9-37C6E9419B9A}"/>
              </a:ext>
            </a:extLst>
          </p:cNvPr>
          <p:cNvSpPr txBox="1"/>
          <p:nvPr/>
        </p:nvSpPr>
        <p:spPr>
          <a:xfrm>
            <a:off x="8236616" y="6292265"/>
            <a:ext cx="1573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Data Limpia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A3233CA-AD6F-1B18-2EDF-6C88ACBDF980}"/>
              </a:ext>
            </a:extLst>
          </p:cNvPr>
          <p:cNvSpPr txBox="1"/>
          <p:nvPr/>
        </p:nvSpPr>
        <p:spPr>
          <a:xfrm>
            <a:off x="1857733" y="6292265"/>
            <a:ext cx="144033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b="1" dirty="0"/>
              <a:t>Provincias 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0B5D4C71-D9C6-2120-0EA7-7796AA87C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111" y="1083650"/>
            <a:ext cx="5210902" cy="503942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CA35F97-8FA3-0065-BFE7-2516A7784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18" y="896357"/>
            <a:ext cx="5515745" cy="532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686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877513" y="344018"/>
            <a:ext cx="210025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Modelado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757F1B6-B070-3C35-A6D3-30DAD03BBDFC}"/>
              </a:ext>
            </a:extLst>
          </p:cNvPr>
          <p:cNvSpPr txBox="1"/>
          <p:nvPr/>
        </p:nvSpPr>
        <p:spPr>
          <a:xfrm>
            <a:off x="6109733" y="3152048"/>
            <a:ext cx="6101117" cy="89255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600" dirty="0"/>
              <a:t>X = tesis_df[[“Variables caracteristicas”]] </a:t>
            </a:r>
          </a:p>
          <a:p>
            <a:r>
              <a:rPr lang="es-EC" sz="2600" dirty="0"/>
              <a:t>y = tesis_df[“Variables etiqueta”]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806BEDD-457D-E299-A347-55CAE2E3EB2C}"/>
              </a:ext>
            </a:extLst>
          </p:cNvPr>
          <p:cNvSpPr txBox="1"/>
          <p:nvPr/>
        </p:nvSpPr>
        <p:spPr>
          <a:xfrm>
            <a:off x="322054" y="5579469"/>
            <a:ext cx="11547585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X_train, X_test, y_train, y_test = train_test_split(X, y, test_size=0.3, random_state = 42) </a:t>
            </a:r>
            <a:endParaRPr lang="es-EC" sz="25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DC4430B-3187-D2D1-0232-C9965D27045A}"/>
              </a:ext>
            </a:extLst>
          </p:cNvPr>
          <p:cNvSpPr txBox="1"/>
          <p:nvPr/>
        </p:nvSpPr>
        <p:spPr>
          <a:xfrm>
            <a:off x="444719" y="3086108"/>
            <a:ext cx="4806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400" dirty="0"/>
              <a:t>Primero debemos definir las características y la etiqueta.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6D0AC7C-065F-CF0D-0AD1-911777C294E0}"/>
              </a:ext>
            </a:extLst>
          </p:cNvPr>
          <p:cNvSpPr txBox="1"/>
          <p:nvPr/>
        </p:nvSpPr>
        <p:spPr>
          <a:xfrm>
            <a:off x="2633345" y="4941609"/>
            <a:ext cx="5055487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300" dirty="0"/>
              <a:t>Después realizamos la división de la data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8995FE7-EAC8-C10B-4DB6-498203ECA5E4}"/>
              </a:ext>
            </a:extLst>
          </p:cNvPr>
          <p:cNvSpPr txBox="1"/>
          <p:nvPr/>
        </p:nvSpPr>
        <p:spPr>
          <a:xfrm>
            <a:off x="1048674" y="1314993"/>
            <a:ext cx="9500149" cy="95410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800" b="1" dirty="0"/>
              <a:t>from sklearn.model_selection import train_test_split</a:t>
            </a:r>
          </a:p>
          <a:p>
            <a:r>
              <a:rPr lang="es-EC" sz="2800" b="1" dirty="0"/>
              <a:t>from sklearn.linear_model import LogisticRegression </a:t>
            </a:r>
          </a:p>
        </p:txBody>
      </p:sp>
    </p:spTree>
    <p:extLst>
      <p:ext uri="{BB962C8B-B14F-4D97-AF65-F5344CB8AC3E}">
        <p14:creationId xmlns:p14="http://schemas.microsoft.com/office/powerpoint/2010/main" val="2608578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7757F1B6-B070-3C35-A6D3-30DAD03BBDFC}"/>
              </a:ext>
            </a:extLst>
          </p:cNvPr>
          <p:cNvSpPr txBox="1"/>
          <p:nvPr/>
        </p:nvSpPr>
        <p:spPr>
          <a:xfrm>
            <a:off x="271463" y="582036"/>
            <a:ext cx="11939387" cy="20928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C" sz="2600" dirty="0"/>
              <a:t>from sklearn import metrics</a:t>
            </a:r>
          </a:p>
          <a:p>
            <a:r>
              <a:rPr lang="es-EC" sz="2600" dirty="0"/>
              <a:t>from sklearn.metrics import classification_report</a:t>
            </a:r>
          </a:p>
          <a:p>
            <a:r>
              <a:rPr lang="es-EC" sz="2600" dirty="0"/>
              <a:t>from sklearn.metrics import confusion_matrix</a:t>
            </a:r>
          </a:p>
          <a:p>
            <a:r>
              <a:rPr lang="es-EC" sz="2600" dirty="0"/>
              <a:t>from sklearn.preprocessing import StandardScaler</a:t>
            </a:r>
          </a:p>
          <a:p>
            <a:r>
              <a:rPr lang="es-EC" sz="2600" dirty="0"/>
              <a:t>from sklearn.metrics import accuracy_score, f1_score, precision_score, recall_score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FF48FE0-9A71-A9D9-60C9-476D9B98F03E}"/>
              </a:ext>
            </a:extLst>
          </p:cNvPr>
          <p:cNvSpPr txBox="1"/>
          <p:nvPr/>
        </p:nvSpPr>
        <p:spPr>
          <a:xfrm>
            <a:off x="840579" y="3385974"/>
            <a:ext cx="517628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Entrenamiento del modelo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7A1AC6B-306F-EE0B-B673-882610A9B653}"/>
              </a:ext>
            </a:extLst>
          </p:cNvPr>
          <p:cNvSpPr txBox="1"/>
          <p:nvPr/>
        </p:nvSpPr>
        <p:spPr>
          <a:xfrm>
            <a:off x="6932106" y="4228322"/>
            <a:ext cx="3574376" cy="8617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s-ES" sz="2500" dirty="0"/>
              <a:t>lrm = LogisticRegression() </a:t>
            </a:r>
          </a:p>
          <a:p>
            <a:r>
              <a:rPr lang="es-ES" sz="2500" dirty="0"/>
              <a:t>lrm.fit(X_train, y_train)</a:t>
            </a:r>
            <a:endParaRPr lang="es-EC" sz="25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011E8BA-344F-4C04-0095-9496CB730DE8}"/>
              </a:ext>
            </a:extLst>
          </p:cNvPr>
          <p:cNvSpPr txBox="1"/>
          <p:nvPr/>
        </p:nvSpPr>
        <p:spPr>
          <a:xfrm>
            <a:off x="1125946" y="4035962"/>
            <a:ext cx="460295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700" dirty="0"/>
              <a:t>En el caso de la regresión lineal utilizamos el siguiente código para entrenar el modelo</a:t>
            </a:r>
          </a:p>
        </p:txBody>
      </p:sp>
    </p:spTree>
    <p:extLst>
      <p:ext uri="{BB962C8B-B14F-4D97-AF65-F5344CB8AC3E}">
        <p14:creationId xmlns:p14="http://schemas.microsoft.com/office/powerpoint/2010/main" val="279025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ista desenfocada del ferrocarril subterráneo en movimiento">
            <a:extLst>
              <a:ext uri="{FF2B5EF4-FFF2-40B4-BE49-F238E27FC236}">
                <a16:creationId xmlns:a16="http://schemas.microsoft.com/office/drawing/2014/main" id="{F0FC0E6A-5AAF-A9F6-3525-3B98B5FFAD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1A9671-5BB7-4375-8711-D375C6607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91" y="393016"/>
            <a:ext cx="10086536" cy="5645834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s-ES" sz="3800" b="1" dirty="0">
                <a:solidFill>
                  <a:schemeClr val="bg1"/>
                </a:solidFill>
              </a:rPr>
              <a:t>Contenido</a:t>
            </a:r>
          </a:p>
          <a:p>
            <a:pPr marL="45720" indent="0">
              <a:buNone/>
            </a:pPr>
            <a:endParaRPr lang="es-ES" sz="2000" b="1" dirty="0">
              <a:solidFill>
                <a:schemeClr val="bg1"/>
              </a:solidFill>
            </a:endParaRP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Introducción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Metodología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Resultados y Discusión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Demostración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Conclusiones y Recomendaciones</a:t>
            </a:r>
          </a:p>
          <a:p>
            <a:pPr marL="1074420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400" b="1" dirty="0">
                <a:solidFill>
                  <a:schemeClr val="bg1"/>
                </a:solidFill>
              </a:rPr>
              <a:t>Trabajo Futuro</a:t>
            </a:r>
          </a:p>
        </p:txBody>
      </p:sp>
    </p:spTree>
    <p:extLst>
      <p:ext uri="{BB962C8B-B14F-4D97-AF65-F5344CB8AC3E}">
        <p14:creationId xmlns:p14="http://schemas.microsoft.com/office/powerpoint/2010/main" val="215509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908069" y="270938"/>
            <a:ext cx="217181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Evaluación</a:t>
            </a:r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C0C56A59-560A-9F2E-D73E-A308E0D718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0816067"/>
              </p:ext>
            </p:extLst>
          </p:nvPr>
        </p:nvGraphicFramePr>
        <p:xfrm>
          <a:off x="202601" y="858481"/>
          <a:ext cx="11624965" cy="52478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46454">
                  <a:extLst>
                    <a:ext uri="{9D8B030D-6E8A-4147-A177-3AD203B41FA5}">
                      <a16:colId xmlns:a16="http://schemas.microsoft.com/office/drawing/2014/main" val="3810046455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3133580815"/>
                    </a:ext>
                  </a:extLst>
                </a:gridCol>
                <a:gridCol w="1796132">
                  <a:extLst>
                    <a:ext uri="{9D8B030D-6E8A-4147-A177-3AD203B41FA5}">
                      <a16:colId xmlns:a16="http://schemas.microsoft.com/office/drawing/2014/main" val="4005465666"/>
                    </a:ext>
                  </a:extLst>
                </a:gridCol>
                <a:gridCol w="1430253">
                  <a:extLst>
                    <a:ext uri="{9D8B030D-6E8A-4147-A177-3AD203B41FA5}">
                      <a16:colId xmlns:a16="http://schemas.microsoft.com/office/drawing/2014/main" val="3843780967"/>
                    </a:ext>
                  </a:extLst>
                </a:gridCol>
                <a:gridCol w="1430253">
                  <a:extLst>
                    <a:ext uri="{9D8B030D-6E8A-4147-A177-3AD203B41FA5}">
                      <a16:colId xmlns:a16="http://schemas.microsoft.com/office/drawing/2014/main" val="1104224068"/>
                    </a:ext>
                  </a:extLst>
                </a:gridCol>
                <a:gridCol w="1130898">
                  <a:extLst>
                    <a:ext uri="{9D8B030D-6E8A-4147-A177-3AD203B41FA5}">
                      <a16:colId xmlns:a16="http://schemas.microsoft.com/office/drawing/2014/main" val="1353151855"/>
                    </a:ext>
                  </a:extLst>
                </a:gridCol>
                <a:gridCol w="1130898">
                  <a:extLst>
                    <a:ext uri="{9D8B030D-6E8A-4147-A177-3AD203B41FA5}">
                      <a16:colId xmlns:a16="http://schemas.microsoft.com/office/drawing/2014/main" val="2889692837"/>
                    </a:ext>
                  </a:extLst>
                </a:gridCol>
                <a:gridCol w="1130898">
                  <a:extLst>
                    <a:ext uri="{9D8B030D-6E8A-4147-A177-3AD203B41FA5}">
                      <a16:colId xmlns:a16="http://schemas.microsoft.com/office/drawing/2014/main" val="151867191"/>
                    </a:ext>
                  </a:extLst>
                </a:gridCol>
                <a:gridCol w="1130898">
                  <a:extLst>
                    <a:ext uri="{9D8B030D-6E8A-4147-A177-3AD203B41FA5}">
                      <a16:colId xmlns:a16="http://schemas.microsoft.com/office/drawing/2014/main" val="1382879639"/>
                    </a:ext>
                  </a:extLst>
                </a:gridCol>
              </a:tblGrid>
              <a:tr h="382934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s-EC" sz="1300" u="none" strike="noStrike" dirty="0">
                          <a:effectLst/>
                        </a:rPr>
                        <a:t>              Modelo Variable</a:t>
                      </a:r>
                      <a:endParaRPr lang="es-EC" sz="1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R. Lineal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R. Logistica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R. Polynomial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Bayesiano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Arbol DD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k-NN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SVM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45064088"/>
                  </a:ext>
                </a:extLst>
              </a:tr>
              <a:tr h="382934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score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R2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829271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V. Inversion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17.00%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51.24%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-5.33%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-1.20%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-0.01%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5743357"/>
                  </a:ext>
                </a:extLst>
              </a:tr>
              <a:tr h="765867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V. Inversion (Normalizado)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25.00%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51.00%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19.00%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6181117"/>
                  </a:ext>
                </a:extLst>
              </a:tr>
              <a:tr h="709260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Cant. Computadores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38.00%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35.00%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-75.00%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4.00%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33368813"/>
                  </a:ext>
                </a:extLst>
              </a:tr>
              <a:tr h="709260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Personal conoce TIC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13.99%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37.07%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-30.00%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2.00%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91257467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Inversion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67.00%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58.00%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-40.00%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4.00%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5968006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Especialistas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75.00%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75.00%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-2.00%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19.00%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744865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Internet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98.54%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16.00%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39.00%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45.00%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-7.00%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45670243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Intranet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68.00%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60.00%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-44.00%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4.00%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7849821"/>
                  </a:ext>
                </a:extLst>
              </a:tr>
              <a:tr h="382934">
                <a:tc>
                  <a:txBody>
                    <a:bodyPr/>
                    <a:lstStyle/>
                    <a:p>
                      <a:pPr algn="l" fontAlgn="b"/>
                      <a:r>
                        <a:rPr lang="es-EC" sz="1300" u="none" strike="noStrike" dirty="0">
                          <a:effectLst/>
                        </a:rPr>
                        <a:t>Pag. Web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 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65.87%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 -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56.00%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-32.00%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12.00%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C" sz="1300" u="none" strike="noStrike" dirty="0">
                          <a:effectLst/>
                        </a:rPr>
                        <a:t>-11.00%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39119203"/>
                  </a:ext>
                </a:extLst>
              </a:tr>
            </a:tbl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76E7FA21-9170-F46A-4550-999AC1535808}"/>
              </a:ext>
            </a:extLst>
          </p:cNvPr>
          <p:cNvSpPr txBox="1"/>
          <p:nvPr/>
        </p:nvSpPr>
        <p:spPr>
          <a:xfrm>
            <a:off x="1409403" y="6266726"/>
            <a:ext cx="93728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2200" dirty="0"/>
              <a:t>Tabla de resultados de los diferentes modelos probados con diferentes etiquetas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D48DB70E-6AAD-7422-B252-E546D857D5B8}"/>
              </a:ext>
            </a:extLst>
          </p:cNvPr>
          <p:cNvCxnSpPr/>
          <p:nvPr/>
        </p:nvCxnSpPr>
        <p:spPr>
          <a:xfrm flipH="1" flipV="1">
            <a:off x="202601" y="1100138"/>
            <a:ext cx="1640487" cy="5000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6654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877513" y="344018"/>
            <a:ext cx="224131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Despliegue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DC4430B-3187-D2D1-0232-C9965D27045A}"/>
              </a:ext>
            </a:extLst>
          </p:cNvPr>
          <p:cNvSpPr txBox="1"/>
          <p:nvPr/>
        </p:nvSpPr>
        <p:spPr>
          <a:xfrm>
            <a:off x="444719" y="1143000"/>
            <a:ext cx="48063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400" dirty="0"/>
              <a:t>Para el despliegue de los modelos seleccionados lo podemos hacer de forma local o subiéndolo a un servidor web. 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5F3252AF-D7E7-663A-4585-B93820429C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34"/>
          <a:stretch/>
        </p:blipFill>
        <p:spPr>
          <a:xfrm>
            <a:off x="5915719" y="489857"/>
            <a:ext cx="5976040" cy="6135558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DEC1AB34-2709-26C9-D2A8-045F8C34F868}"/>
              </a:ext>
            </a:extLst>
          </p:cNvPr>
          <p:cNvSpPr txBox="1"/>
          <p:nvPr/>
        </p:nvSpPr>
        <p:spPr>
          <a:xfrm>
            <a:off x="444718" y="3066845"/>
            <a:ext cx="48063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400" dirty="0"/>
              <a:t>Obteniendo como resultado una interfaz que puede acceder el usuario</a:t>
            </a:r>
          </a:p>
        </p:txBody>
      </p:sp>
    </p:spTree>
    <p:extLst>
      <p:ext uri="{BB962C8B-B14F-4D97-AF65-F5344CB8AC3E}">
        <p14:creationId xmlns:p14="http://schemas.microsoft.com/office/powerpoint/2010/main" val="26921620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0" name="Marcador de contenido 2">
            <a:extLst>
              <a:ext uri="{FF2B5EF4-FFF2-40B4-BE49-F238E27FC236}">
                <a16:creationId xmlns:a16="http://schemas.microsoft.com/office/drawing/2014/main" id="{6C1FC33F-B89B-6F42-CA92-1C948505C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3938848"/>
              </p:ext>
            </p:extLst>
          </p:nvPr>
        </p:nvGraphicFramePr>
        <p:xfrm>
          <a:off x="838200" y="1572125"/>
          <a:ext cx="10515600" cy="4604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>
            <a:extLst>
              <a:ext uri="{FF2B5EF4-FFF2-40B4-BE49-F238E27FC236}">
                <a16:creationId xmlns:a16="http://schemas.microsoft.com/office/drawing/2014/main" id="{417AC9E2-183F-8472-1410-4908D26B9AA5}"/>
              </a:ext>
            </a:extLst>
          </p:cNvPr>
          <p:cNvSpPr txBox="1"/>
          <p:nvPr/>
        </p:nvSpPr>
        <p:spPr>
          <a:xfrm>
            <a:off x="187568" y="311705"/>
            <a:ext cx="70955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>
              <a:buNone/>
            </a:pPr>
            <a:r>
              <a:rPr lang="es-ES" sz="4000" b="1" dirty="0">
                <a:solidFill>
                  <a:schemeClr val="accent1">
                    <a:lumMod val="50000"/>
                  </a:schemeClr>
                </a:solidFill>
              </a:rPr>
              <a:t>Herramientas Utilizadas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18668CF-4D2D-6357-2BAB-06D503055B16}"/>
              </a:ext>
            </a:extLst>
          </p:cNvPr>
          <p:cNvSpPr txBox="1"/>
          <p:nvPr/>
        </p:nvSpPr>
        <p:spPr>
          <a:xfrm>
            <a:off x="543635" y="118410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s-EC" sz="4000" b="1" dirty="0">
                <a:solidFill>
                  <a:schemeClr val="accent1">
                    <a:lumMod val="50000"/>
                  </a:schemeClr>
                </a:solidFill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3929574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2" name="Marcador de contenido 2">
            <a:extLst>
              <a:ext uri="{FF2B5EF4-FFF2-40B4-BE49-F238E27FC236}">
                <a16:creationId xmlns:a16="http://schemas.microsoft.com/office/drawing/2014/main" id="{C6066D4F-2501-9DF7-583B-C08F3EBDC4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1341622"/>
              </p:ext>
            </p:extLst>
          </p:nvPr>
        </p:nvGraphicFramePr>
        <p:xfrm>
          <a:off x="838200" y="2005263"/>
          <a:ext cx="10515600" cy="4171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40353D67-AD34-670D-1521-A85DD9B72EE7}"/>
              </a:ext>
            </a:extLst>
          </p:cNvPr>
          <p:cNvSpPr txBox="1"/>
          <p:nvPr/>
        </p:nvSpPr>
        <p:spPr>
          <a:xfrm>
            <a:off x="187568" y="311705"/>
            <a:ext cx="70955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>
              <a:buNone/>
            </a:pPr>
            <a:r>
              <a:rPr lang="es-ES" sz="4000" b="1" dirty="0">
                <a:solidFill>
                  <a:schemeClr val="accent1">
                    <a:lumMod val="50000"/>
                  </a:schemeClr>
                </a:solidFill>
              </a:rPr>
              <a:t>Herramientas Utilizadas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C5142BC-B165-E7D9-9118-F5A74CFFD96E}"/>
              </a:ext>
            </a:extLst>
          </p:cNvPr>
          <p:cNvSpPr txBox="1"/>
          <p:nvPr/>
        </p:nvSpPr>
        <p:spPr>
          <a:xfrm>
            <a:off x="543635" y="118410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C" sz="4000" b="1" dirty="0">
                <a:solidFill>
                  <a:schemeClr val="accent1">
                    <a:lumMod val="50000"/>
                  </a:schemeClr>
                </a:solidFill>
              </a:rPr>
              <a:t>Modelos</a:t>
            </a:r>
          </a:p>
        </p:txBody>
      </p:sp>
      <p:sp>
        <p:nvSpPr>
          <p:cNvPr id="10" name="Rectángulo 9" descr="Oso panda">
            <a:extLst>
              <a:ext uri="{FF2B5EF4-FFF2-40B4-BE49-F238E27FC236}">
                <a16:creationId xmlns:a16="http://schemas.microsoft.com/office/drawing/2014/main" id="{11A4FF62-A2B8-BEFD-8760-28F9C1427361}"/>
              </a:ext>
            </a:extLst>
          </p:cNvPr>
          <p:cNvSpPr/>
          <p:nvPr/>
        </p:nvSpPr>
        <p:spPr>
          <a:xfrm>
            <a:off x="9793391" y="4334925"/>
            <a:ext cx="739141" cy="702296"/>
          </a:xfrm>
          <a:prstGeom prst="rect">
            <a:avLst/>
          </a:prstGeom>
          <a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 t="-4000" b="-4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6231177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0" name="Marcador de contenido 2">
            <a:extLst>
              <a:ext uri="{FF2B5EF4-FFF2-40B4-BE49-F238E27FC236}">
                <a16:creationId xmlns:a16="http://schemas.microsoft.com/office/drawing/2014/main" id="{39E84863-EB44-0862-8F8F-5AD98C13D4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7408137"/>
              </p:ext>
            </p:extLst>
          </p:nvPr>
        </p:nvGraphicFramePr>
        <p:xfrm>
          <a:off x="838200" y="1891991"/>
          <a:ext cx="10515600" cy="4654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6FEB94D6-8769-0197-932D-04DA8D8DF20E}"/>
              </a:ext>
            </a:extLst>
          </p:cNvPr>
          <p:cNvSpPr txBox="1"/>
          <p:nvPr/>
        </p:nvSpPr>
        <p:spPr>
          <a:xfrm>
            <a:off x="187568" y="311705"/>
            <a:ext cx="70955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>
              <a:buNone/>
            </a:pPr>
            <a:r>
              <a:rPr lang="es-ES" sz="4000" b="1" dirty="0">
                <a:solidFill>
                  <a:schemeClr val="accent1">
                    <a:lumMod val="50000"/>
                  </a:schemeClr>
                </a:solidFill>
              </a:rPr>
              <a:t>Herramientas Utilizadas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7F64C1C-4F53-366B-60B8-8EEEFC12FC37}"/>
              </a:ext>
            </a:extLst>
          </p:cNvPr>
          <p:cNvSpPr txBox="1"/>
          <p:nvPr/>
        </p:nvSpPr>
        <p:spPr>
          <a:xfrm>
            <a:off x="543635" y="118410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C" sz="4000" b="1" dirty="0">
                <a:solidFill>
                  <a:schemeClr val="accent1">
                    <a:lumMod val="50000"/>
                  </a:schemeClr>
                </a:solidFill>
              </a:rPr>
              <a:t>Despliegue</a:t>
            </a:r>
          </a:p>
        </p:txBody>
      </p:sp>
    </p:spTree>
    <p:extLst>
      <p:ext uri="{BB962C8B-B14F-4D97-AF65-F5344CB8AC3E}">
        <p14:creationId xmlns:p14="http://schemas.microsoft.com/office/powerpoint/2010/main" val="1968833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AFF48FE0-9A71-A9D9-60C9-476D9B98F03E}"/>
              </a:ext>
            </a:extLst>
          </p:cNvPr>
          <p:cNvSpPr txBox="1"/>
          <p:nvPr/>
        </p:nvSpPr>
        <p:spPr>
          <a:xfrm>
            <a:off x="202601" y="297342"/>
            <a:ext cx="441204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500" b="1" dirty="0"/>
              <a:t>Resultados y Discusión</a:t>
            </a:r>
          </a:p>
        </p:txBody>
      </p:sp>
      <p:graphicFrame>
        <p:nvGraphicFramePr>
          <p:cNvPr id="20" name="Gráfico 19">
            <a:extLst>
              <a:ext uri="{FF2B5EF4-FFF2-40B4-BE49-F238E27FC236}">
                <a16:creationId xmlns:a16="http://schemas.microsoft.com/office/drawing/2014/main" id="{C79D6F00-2656-853D-9AD3-13CCCE8B6E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6486529"/>
              </p:ext>
            </p:extLst>
          </p:nvPr>
        </p:nvGraphicFramePr>
        <p:xfrm>
          <a:off x="202601" y="1221641"/>
          <a:ext cx="11758740" cy="5388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520955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A0186DC4-7ADC-8ED5-F195-F29DAFA11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966" y="681037"/>
            <a:ext cx="10515600" cy="541813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s-ES" sz="4200" b="1" dirty="0">
                <a:solidFill>
                  <a:schemeClr val="accent1">
                    <a:lumMod val="50000"/>
                  </a:schemeClr>
                </a:solidFill>
              </a:rPr>
              <a:t>Demostración </a:t>
            </a: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s-EC" sz="3500" b="1" dirty="0">
                <a:solidFill>
                  <a:schemeClr val="accent1">
                    <a:lumMod val="50000"/>
                  </a:schemeClr>
                </a:solidFill>
              </a:rPr>
              <a:t>Link Dashboard</a:t>
            </a:r>
          </a:p>
          <a:p>
            <a:pPr marL="0" indent="0">
              <a:buNone/>
            </a:pPr>
            <a:endParaRPr lang="es-EC" sz="1800" u="sng" dirty="0">
              <a:solidFill>
                <a:srgbClr val="0563C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r>
              <a:rPr lang="es-EC" sz="24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Analisis - Power BI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s-EC" sz="3500" b="1" dirty="0">
                <a:solidFill>
                  <a:schemeClr val="accent1">
                    <a:lumMod val="50000"/>
                  </a:schemeClr>
                </a:solidFill>
              </a:rPr>
              <a:t> 	</a:t>
            </a: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endParaRPr lang="es-EC" sz="2600" dirty="0">
              <a:solidFill>
                <a:schemeClr val="bg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4CAC745-1BB2-CC31-07B5-D0A1B9165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316" y="1528473"/>
            <a:ext cx="7554379" cy="457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863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A0186DC4-7ADC-8ED5-F195-F29DAFA11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58825"/>
            <a:ext cx="10515600" cy="541813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s-ES" sz="4200" b="1" dirty="0">
                <a:solidFill>
                  <a:schemeClr val="accent1">
                    <a:lumMod val="50000"/>
                  </a:schemeClr>
                </a:solidFill>
              </a:rPr>
              <a:t>Demostración </a:t>
            </a: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s-EC" sz="3500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s-EC" sz="3500" b="1" dirty="0">
                <a:solidFill>
                  <a:schemeClr val="accent1">
                    <a:lumMod val="50000"/>
                  </a:schemeClr>
                </a:solidFill>
              </a:rPr>
              <a:t>Link despliegue</a:t>
            </a:r>
          </a:p>
          <a:p>
            <a:pPr lvl="1"/>
            <a:endParaRPr lang="es-EC" sz="2600" dirty="0">
              <a:solidFill>
                <a:schemeClr val="bg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31A6C15-066D-9230-991E-98BF078D5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655" y="-3985"/>
            <a:ext cx="597604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BED1D8B-7A64-9AA5-E854-49DE3526E84A}"/>
              </a:ext>
            </a:extLst>
          </p:cNvPr>
          <p:cNvSpPr txBox="1"/>
          <p:nvPr/>
        </p:nvSpPr>
        <p:spPr>
          <a:xfrm>
            <a:off x="203630" y="3525046"/>
            <a:ext cx="604652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app · Streamlit (despliegue-398320.uw.r.appspot.com)</a:t>
            </a:r>
            <a:endParaRPr lang="es-EC" sz="2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C" sz="2100" dirty="0"/>
          </a:p>
        </p:txBody>
      </p:sp>
    </p:spTree>
    <p:extLst>
      <p:ext uri="{BB962C8B-B14F-4D97-AF65-F5344CB8AC3E}">
        <p14:creationId xmlns:p14="http://schemas.microsoft.com/office/powerpoint/2010/main" val="19910713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8" name="Marcador de contenido 2">
            <a:extLst>
              <a:ext uri="{FF2B5EF4-FFF2-40B4-BE49-F238E27FC236}">
                <a16:creationId xmlns:a16="http://schemas.microsoft.com/office/drawing/2014/main" id="{D6B49612-22AB-CF95-78FD-DCA2D2B4FA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7948177"/>
              </p:ext>
            </p:extLst>
          </p:nvPr>
        </p:nvGraphicFramePr>
        <p:xfrm>
          <a:off x="-305" y="971550"/>
          <a:ext cx="12191695" cy="58824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CuadroTexto 11">
            <a:extLst>
              <a:ext uri="{FF2B5EF4-FFF2-40B4-BE49-F238E27FC236}">
                <a16:creationId xmlns:a16="http://schemas.microsoft.com/office/drawing/2014/main" id="{7FE8447A-6E65-F5E8-1845-5BF077263533}"/>
              </a:ext>
            </a:extLst>
          </p:cNvPr>
          <p:cNvSpPr txBox="1"/>
          <p:nvPr/>
        </p:nvSpPr>
        <p:spPr>
          <a:xfrm>
            <a:off x="1104900" y="228600"/>
            <a:ext cx="61912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Conclusiones</a:t>
            </a:r>
            <a:endParaRPr lang="es-EC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C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1041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19" descr="Rompecabezas blanco con una pieza roja">
            <a:extLst>
              <a:ext uri="{FF2B5EF4-FFF2-40B4-BE49-F238E27FC236}">
                <a16:creationId xmlns:a16="http://schemas.microsoft.com/office/drawing/2014/main" id="{4F770D9E-DBA6-2BF9-5688-047178531F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28615" r="27010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>
        <p:nvSpPr>
          <p:cNvPr id="6" name="CuadroTexto 11">
            <a:extLst>
              <a:ext uri="{FF2B5EF4-FFF2-40B4-BE49-F238E27FC236}">
                <a16:creationId xmlns:a16="http://schemas.microsoft.com/office/drawing/2014/main" id="{86948D19-13DB-D3C1-39D9-E69F76004101}"/>
              </a:ext>
            </a:extLst>
          </p:cNvPr>
          <p:cNvSpPr txBox="1"/>
          <p:nvPr/>
        </p:nvSpPr>
        <p:spPr>
          <a:xfrm>
            <a:off x="5478707" y="240632"/>
            <a:ext cx="6584956" cy="64489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_tradnl" sz="3500" b="1" dirty="0"/>
              <a:t>Recomendaciones</a:t>
            </a:r>
            <a:endParaRPr lang="es-ES_tradnl" sz="3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 b="1" dirty="0"/>
          </a:p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b="1" dirty="0"/>
              <a:t>La principal recomendación es </a:t>
            </a:r>
            <a:r>
              <a:rPr lang="es-ES_tradnl" sz="2500" b="1" dirty="0"/>
              <a:t>elegir</a:t>
            </a:r>
            <a:r>
              <a:rPr lang="en-US" sz="2500" b="1" dirty="0"/>
              <a:t> </a:t>
            </a:r>
            <a:r>
              <a:rPr lang="es-VE" sz="2500" b="1" dirty="0"/>
              <a:t>muy</a:t>
            </a:r>
            <a:r>
              <a:rPr lang="en-US" sz="2500" b="1" dirty="0"/>
              <a:t> bien la data para la </a:t>
            </a:r>
            <a:r>
              <a:rPr lang="es-ES_tradnl" sz="2500" b="1" dirty="0"/>
              <a:t>implementación</a:t>
            </a:r>
            <a:r>
              <a:rPr lang="en-US" sz="2500" b="1" dirty="0"/>
              <a:t> de </a:t>
            </a:r>
            <a:r>
              <a:rPr lang="es-ES" sz="2500" b="1" dirty="0"/>
              <a:t>modelos</a:t>
            </a:r>
            <a:r>
              <a:rPr lang="en-US" sz="2500" b="1" dirty="0"/>
              <a:t> de </a:t>
            </a:r>
            <a:r>
              <a:rPr lang="es-ES_tradnl" sz="2500" b="1" dirty="0"/>
              <a:t>aprendizaje</a:t>
            </a:r>
            <a:r>
              <a:rPr lang="en-US" sz="2500" b="1" dirty="0"/>
              <a:t> </a:t>
            </a:r>
            <a:r>
              <a:rPr lang="es-ES" sz="2500" b="1" dirty="0"/>
              <a:t>supervisado</a:t>
            </a:r>
            <a:r>
              <a:rPr lang="en-US" sz="2500" b="1" dirty="0"/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500" b="1" dirty="0"/>
          </a:p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b="1" dirty="0"/>
              <a:t>La </a:t>
            </a:r>
            <a:r>
              <a:rPr lang="es-ES_tradnl" sz="2500" b="1" dirty="0"/>
              <a:t>elección</a:t>
            </a:r>
            <a:r>
              <a:rPr lang="en-US" sz="2500" b="1" dirty="0"/>
              <a:t> de las herramientas y lenguaje de programación es muy importante ya que existen varias opciones en nuestro caso elegimos PowerBI, Jupyter y Python.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5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b="1" dirty="0"/>
              <a:t>Con la </a:t>
            </a:r>
            <a:r>
              <a:rPr lang="es-EC" sz="2500" b="1" dirty="0"/>
              <a:t>herramienta</a:t>
            </a:r>
            <a:r>
              <a:rPr lang="en-US" sz="2500" b="1" dirty="0"/>
              <a:t> PowerBI debemos tener en cuenta que, al ser una aplicación de pago destinada principalmente para organizaciones, podemos tener limitantes.</a:t>
            </a:r>
          </a:p>
        </p:txBody>
      </p:sp>
    </p:spTree>
    <p:extLst>
      <p:ext uri="{BB962C8B-B14F-4D97-AF65-F5344CB8AC3E}">
        <p14:creationId xmlns:p14="http://schemas.microsoft.com/office/powerpoint/2010/main" val="338951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F6D77D-A752-0922-637C-E15087DD8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29" y="194553"/>
            <a:ext cx="11575915" cy="6361890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s-ES_tradnl" sz="3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Actualmente, es evidente que las Tecnologías de la Información y la Comunicación (TIC) se han convertido en uno de los activos más valiosos dentro de los entornos empresariales.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s-ES_tradnl" sz="3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 embargo, medir el impacto de las TIC en una organización resulta desafiante debido a los altos costos asociados con su implementación inicial.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s-ES_tradnl" sz="3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Esta percepción de altos costos ha llevado a considerar las TIC como un gasto en lugar de una inversión.</a:t>
            </a:r>
            <a:endParaRPr lang="es-EC" sz="3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s-EC" sz="3500" dirty="0"/>
          </a:p>
        </p:txBody>
      </p:sp>
    </p:spTree>
    <p:extLst>
      <p:ext uri="{BB962C8B-B14F-4D97-AF65-F5344CB8AC3E}">
        <p14:creationId xmlns:p14="http://schemas.microsoft.com/office/powerpoint/2010/main" val="24062004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19" descr="Bombilla en fondo amarillo con rayos de luz y cable pintados">
            <a:extLst>
              <a:ext uri="{FF2B5EF4-FFF2-40B4-BE49-F238E27FC236}">
                <a16:creationId xmlns:a16="http://schemas.microsoft.com/office/drawing/2014/main" id="{A40D9A51-6BA6-A454-7778-B189D733B7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24"/>
          <a:stretch/>
        </p:blipFill>
        <p:spPr>
          <a:xfrm>
            <a:off x="25280" y="10"/>
            <a:ext cx="6264317" cy="6857990"/>
          </a:xfrm>
          <a:prstGeom prst="rect">
            <a:avLst/>
          </a:prstGeom>
        </p:spPr>
      </p:pic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F953BFFA-3772-10E8-FDD1-DB9C83F7E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715" y="575733"/>
            <a:ext cx="5320184" cy="6028267"/>
          </a:xfrm>
        </p:spPr>
        <p:txBody>
          <a:bodyPr anchor="t">
            <a:noAutofit/>
          </a:bodyPr>
          <a:lstStyle/>
          <a:p>
            <a:pPr marL="45720" indent="0">
              <a:buNone/>
            </a:pPr>
            <a:r>
              <a:rPr lang="es-EC" sz="3500" b="1" dirty="0"/>
              <a:t>TRABAJO FUTURO</a:t>
            </a:r>
            <a:endParaRPr lang="es-EC" sz="3500" dirty="0"/>
          </a:p>
          <a:p>
            <a:pPr marL="45720" indent="0">
              <a:buNone/>
            </a:pPr>
            <a:endParaRPr lang="es-ES" sz="2600" dirty="0"/>
          </a:p>
          <a:p>
            <a:pPr marL="45720" indent="0">
              <a:buNone/>
            </a:pPr>
            <a:r>
              <a:rPr lang="es-ES" sz="2600" dirty="0"/>
              <a:t>BUSCAR DATA ACTUALIZADA MAYOR A 2015, INVESTIGAR SI EL INEC DISPONE EN ALGÚN MEDIO ESTA INFORMACIÓN</a:t>
            </a:r>
          </a:p>
          <a:p>
            <a:pPr marL="45720" indent="0">
              <a:buNone/>
            </a:pPr>
            <a:endParaRPr lang="es-ES" sz="2600" dirty="0"/>
          </a:p>
          <a:p>
            <a:pPr marL="45720" indent="0">
              <a:buNone/>
            </a:pPr>
            <a:endParaRPr lang="es-ES" sz="2600" dirty="0"/>
          </a:p>
          <a:p>
            <a:pPr marL="45720" indent="0">
              <a:buNone/>
            </a:pPr>
            <a:r>
              <a:rPr lang="es-ES" sz="2600" dirty="0"/>
              <a:t>DESPLEGAR MAS MODELOS DE MACHINE LEARNING</a:t>
            </a:r>
          </a:p>
          <a:p>
            <a:pPr marL="45720" indent="0">
              <a:buNone/>
            </a:pPr>
            <a:endParaRPr lang="es-ES" sz="2600" dirty="0"/>
          </a:p>
        </p:txBody>
      </p:sp>
    </p:spTree>
    <p:extLst>
      <p:ext uri="{BB962C8B-B14F-4D97-AF65-F5344CB8AC3E}">
        <p14:creationId xmlns:p14="http://schemas.microsoft.com/office/powerpoint/2010/main" val="11140741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C41294C-E284-4298-BBE5-F0FCC3405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62" y="239258"/>
            <a:ext cx="11793538" cy="6378307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F3EB3D-5B0F-44CF-AB2C-C3FB1BCB1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2871" cy="1919514"/>
          </a:xfrm>
        </p:spPr>
        <p:txBody>
          <a:bodyPr>
            <a:normAutofit lnSpcReduction="10000"/>
          </a:bodyPr>
          <a:lstStyle/>
          <a:p>
            <a:pPr marL="45720" indent="0" algn="ctr">
              <a:buNone/>
            </a:pPr>
            <a:r>
              <a:rPr lang="es-ES" sz="3600" dirty="0">
                <a:solidFill>
                  <a:schemeClr val="bg1"/>
                </a:solidFill>
                <a:latin typeface="Gabriola" panose="04040605051002020D02" pitchFamily="82" charset="0"/>
              </a:rPr>
              <a:t>Nuestra recompensa se encuentra en el esfuerzo y no en el resultado. Un esfuerzo total es una victoria completa.</a:t>
            </a:r>
          </a:p>
          <a:p>
            <a:pPr marL="45720" indent="0" algn="ctr">
              <a:buNone/>
            </a:pPr>
            <a:endParaRPr lang="es-ES" dirty="0">
              <a:solidFill>
                <a:schemeClr val="bg1"/>
              </a:solidFill>
            </a:endParaRPr>
          </a:p>
          <a:p>
            <a:pPr marL="45720" indent="0" algn="r">
              <a:buNone/>
            </a:pPr>
            <a:r>
              <a:rPr lang="es-ES" dirty="0">
                <a:solidFill>
                  <a:schemeClr val="bg1"/>
                </a:solidFill>
              </a:rPr>
              <a:t>-</a:t>
            </a:r>
            <a:r>
              <a:rPr lang="es-ES" sz="1800" dirty="0">
                <a:solidFill>
                  <a:schemeClr val="bg1"/>
                </a:solidFill>
              </a:rPr>
              <a:t>MAHATMA GANDHI</a:t>
            </a:r>
            <a:endParaRPr lang="es-EC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665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10" name="Marcador de contenido 2">
            <a:extLst>
              <a:ext uri="{FF2B5EF4-FFF2-40B4-BE49-F238E27FC236}">
                <a16:creationId xmlns:a16="http://schemas.microsoft.com/office/drawing/2014/main" id="{FDA120AA-38D9-47BA-162D-123F9D860E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9162243"/>
              </p:ext>
            </p:extLst>
          </p:nvPr>
        </p:nvGraphicFramePr>
        <p:xfrm>
          <a:off x="700087" y="157163"/>
          <a:ext cx="11987213" cy="6529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5399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ráfico en un documento con un bolígrafo">
            <a:extLst>
              <a:ext uri="{FF2B5EF4-FFF2-40B4-BE49-F238E27FC236}">
                <a16:creationId xmlns:a16="http://schemas.microsoft.com/office/drawing/2014/main" id="{4EC20496-E97C-1644-0C1F-E7856A5E97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1A9671-5BB7-4375-8711-D375C6607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8885" y="1303506"/>
            <a:ext cx="8073957" cy="5330758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s-ES" sz="3500" b="1" dirty="0"/>
              <a:t>Alcance </a:t>
            </a:r>
          </a:p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es-ES" sz="35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estudio de la información resultante de las ENESEM del INEC, realizadas a las empresas en Ecuador, ayudará a medir la importancia que se da a las TIC en las empresas encuestadas, de igual forma podremos medir la cantidad de herramientas, equipos y personal  disponibles en los establecimientos. </a:t>
            </a:r>
            <a:endParaRPr lang="es-EC" sz="3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743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0A6938E-64F9-1AC2-76CF-4E18D1134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63" y="257174"/>
            <a:ext cx="11558587" cy="6429375"/>
          </a:xfrm>
        </p:spPr>
        <p:txBody>
          <a:bodyPr>
            <a:normAutofit fontScale="92500"/>
          </a:bodyPr>
          <a:lstStyle/>
          <a:p>
            <a:pPr marL="45720" indent="0" algn="just">
              <a:buNone/>
            </a:pPr>
            <a:r>
              <a:rPr lang="es-ES" sz="3500" b="1" dirty="0">
                <a:solidFill>
                  <a:schemeClr val="accent5">
                    <a:lumMod val="50000"/>
                  </a:schemeClr>
                </a:solidFill>
              </a:rPr>
              <a:t>Objetivo general: </a:t>
            </a:r>
          </a:p>
          <a:p>
            <a:pPr marL="45720" indent="0" algn="just">
              <a:lnSpc>
                <a:spcPct val="100000"/>
              </a:lnSpc>
              <a:buNone/>
            </a:pPr>
            <a:r>
              <a:rPr lang="es-ES" sz="3000" b="1" dirty="0">
                <a:solidFill>
                  <a:schemeClr val="tx1"/>
                </a:solidFill>
              </a:rPr>
              <a:t>Analizar los resultados de las encuestas realizadas en el Ecuador, sobre la utilización de las TIC para aplicar Big data y modelado de Machine Learning, utilizando la información del INEC.</a:t>
            </a:r>
          </a:p>
          <a:p>
            <a:pPr marL="45720" indent="0" algn="just">
              <a:lnSpc>
                <a:spcPct val="100000"/>
              </a:lnSpc>
              <a:buNone/>
            </a:pPr>
            <a:endParaRPr lang="es-ES" sz="1500" b="1" dirty="0">
              <a:solidFill>
                <a:schemeClr val="tx1"/>
              </a:solidFill>
            </a:endParaRPr>
          </a:p>
          <a:p>
            <a:pPr marL="45720" indent="0" algn="just">
              <a:buNone/>
            </a:pPr>
            <a:r>
              <a:rPr lang="es-ES" sz="3500" b="1" dirty="0">
                <a:solidFill>
                  <a:schemeClr val="accent5">
                    <a:lumMod val="50000"/>
                  </a:schemeClr>
                </a:solidFill>
              </a:rPr>
              <a:t>Objetivos específicos:</a:t>
            </a:r>
          </a:p>
          <a:p>
            <a:pPr marL="457200" lvl="1" indent="0" algn="just">
              <a:buNone/>
            </a:pPr>
            <a:r>
              <a:rPr lang="es-ES" sz="2800" b="1" dirty="0">
                <a:solidFill>
                  <a:schemeClr val="tx1"/>
                </a:solidFill>
              </a:rPr>
              <a:t>• Analizar los datos obtenidos del INEC sobre las empresas que utilizan TIC, mediante un dashboard elaborado en PowerBI, para conocer el estado de inversiones, uso de equipo y personal utilizado en los años 2012 al 2015. </a:t>
            </a:r>
          </a:p>
          <a:p>
            <a:pPr marL="457200" lvl="1" indent="0" algn="just">
              <a:buNone/>
            </a:pPr>
            <a:endParaRPr lang="es-ES" sz="2800" b="1" dirty="0">
              <a:solidFill>
                <a:schemeClr val="tx1"/>
              </a:solidFill>
            </a:endParaRPr>
          </a:p>
          <a:p>
            <a:pPr marL="457200" lvl="1" indent="0" algn="just">
              <a:buNone/>
            </a:pPr>
            <a:r>
              <a:rPr lang="es-ES" sz="2800" b="1" dirty="0">
                <a:solidFill>
                  <a:schemeClr val="tx1"/>
                </a:solidFill>
              </a:rPr>
              <a:t>•	 Implementar modelos de aprendizaje supervisado para predecir si las empresas necesitan internet, con la herramienta Jupyter notebook. </a:t>
            </a:r>
          </a:p>
          <a:p>
            <a:pPr marL="457200" lvl="1" indent="0" algn="just">
              <a:buNone/>
            </a:pPr>
            <a:endParaRPr lang="es-ES" sz="2800" b="1" dirty="0">
              <a:solidFill>
                <a:schemeClr val="tx1"/>
              </a:solidFill>
            </a:endParaRPr>
          </a:p>
          <a:p>
            <a:pPr marL="457200" lvl="1" indent="0" algn="just">
              <a:buNone/>
            </a:pPr>
            <a:r>
              <a:rPr lang="es-ES" sz="2800" b="1" dirty="0">
                <a:solidFill>
                  <a:schemeClr val="tx1"/>
                </a:solidFill>
              </a:rPr>
              <a:t>•	Desplegar un modelo de regresión lineal que permita al usuario ingresar los datos y predecir si la empresa requiere contratar personal especialista en TIC.</a:t>
            </a:r>
          </a:p>
          <a:p>
            <a:pPr marL="457200" lvl="1" indent="0" algn="just">
              <a:buNone/>
            </a:pPr>
            <a:endParaRPr lang="es-E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186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0" name="Marcador de contenido 2">
            <a:extLst>
              <a:ext uri="{FF2B5EF4-FFF2-40B4-BE49-F238E27FC236}">
                <a16:creationId xmlns:a16="http://schemas.microsoft.com/office/drawing/2014/main" id="{42FD05BB-F6FD-5DAF-8C9E-5D03BC4C6A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3764573"/>
              </p:ext>
            </p:extLst>
          </p:nvPr>
        </p:nvGraphicFramePr>
        <p:xfrm>
          <a:off x="7436378" y="191169"/>
          <a:ext cx="4596328" cy="6520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ACFE028E-42E0-500B-88C0-6FCA31DB6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01" y="45675"/>
            <a:ext cx="6685368" cy="6766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4947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444718" y="311943"/>
            <a:ext cx="1098528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3800" b="1" dirty="0"/>
              <a:t>Comprensión del Negocio - Comprensión de los datos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7CF660B4-D98C-41DE-90AE-FEE1E1031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35" y="1176114"/>
            <a:ext cx="6702942" cy="4767485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5A8E81B2-A305-319B-3600-0D0A77FF903C}"/>
              </a:ext>
            </a:extLst>
          </p:cNvPr>
          <p:cNvSpPr txBox="1"/>
          <p:nvPr/>
        </p:nvSpPr>
        <p:spPr>
          <a:xfrm>
            <a:off x="7488694" y="2325757"/>
            <a:ext cx="4159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400" dirty="0"/>
              <a:t>La imagen no muestra una pequeña parte que compone el formulario del INEC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E3EB425-3158-D696-FFA3-FCAB1DEF2F32}"/>
              </a:ext>
            </a:extLst>
          </p:cNvPr>
          <p:cNvSpPr txBox="1"/>
          <p:nvPr/>
        </p:nvSpPr>
        <p:spPr>
          <a:xfrm>
            <a:off x="7469341" y="3841979"/>
            <a:ext cx="415967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200" b="1" dirty="0">
                <a:solidFill>
                  <a:schemeClr val="accent1">
                    <a:lumMod val="50000"/>
                  </a:schemeClr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Formulario</a:t>
            </a:r>
            <a:endParaRPr lang="es-EC" sz="2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060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4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0EFE9B-785E-CFF9-41E4-E91D937847E7}"/>
              </a:ext>
            </a:extLst>
          </p:cNvPr>
          <p:cNvSpPr txBox="1"/>
          <p:nvPr/>
        </p:nvSpPr>
        <p:spPr>
          <a:xfrm>
            <a:off x="444718" y="311943"/>
            <a:ext cx="1098528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3800" b="1" dirty="0"/>
              <a:t>Comprensión del Negocio - Comprensión de los datos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DED193A-0350-84CC-2883-DCA5686FF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39" y="989051"/>
            <a:ext cx="10673235" cy="581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169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11306</TotalTime>
  <Words>1363</Words>
  <Application>Microsoft Office PowerPoint</Application>
  <PresentationFormat>Panorámica</PresentationFormat>
  <Paragraphs>238</Paragraphs>
  <Slides>31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8" baseType="lpstr">
      <vt:lpstr>Arial</vt:lpstr>
      <vt:lpstr>Calibri</vt:lpstr>
      <vt:lpstr>Calibri Light</vt:lpstr>
      <vt:lpstr>Gabriola</vt:lpstr>
      <vt:lpstr>Times New Roman</vt:lpstr>
      <vt:lpstr>Wingdings</vt:lpstr>
      <vt:lpstr>Tema de Office</vt:lpstr>
      <vt:lpstr>Tecnológico Universitario Rumiñahui   Estudiantes: Cristian Daniel Flores Joseph Franshua Lescano   Directora: Ing. Mayra Alvarez MSc  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Gigared</dc:title>
  <cp:lastModifiedBy>DANIEL FLORES</cp:lastModifiedBy>
  <cp:revision>103</cp:revision>
  <cp:lastPrinted>2022-04-11T20:32:14Z</cp:lastPrinted>
  <dcterms:created xsi:type="dcterms:W3CDTF">2022-03-04T13:25:24Z</dcterms:created>
  <dcterms:modified xsi:type="dcterms:W3CDTF">2023-10-02T18:30:38Z</dcterms:modified>
</cp:coreProperties>
</file>

<file path=docProps/thumbnail.jpeg>
</file>